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5" r:id="rId27"/>
    <p:sldId id="281" r:id="rId28"/>
    <p:sldId id="282" r:id="rId29"/>
    <p:sldId id="283" r:id="rId30"/>
    <p:sldId id="284" r:id="rId31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Franklin Gothic Book"/>
          <a:ea typeface="Franklin Gothic Book"/>
          <a:cs typeface="Franklin Gothic Book"/>
        </a:font>
        <a:srgbClr val="000000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ED2E2"/>
          </a:solidFill>
        </a:fill>
      </a:tcStyle>
    </a:wholeTbl>
    <a:band2H>
      <a:tcTxStyle/>
      <a:tcStyle>
        <a:tcBdr/>
        <a:fill>
          <a:solidFill>
            <a:srgbClr val="E8EAF1"/>
          </a:solidFill>
        </a:fill>
      </a:tcStyle>
    </a:band2H>
    <a:firstCol>
      <a:tcTxStyle b="on" i="off">
        <a:font>
          <a:latin typeface="Franklin Gothic Book"/>
          <a:ea typeface="Franklin Gothic Book"/>
          <a:cs typeface="Franklin Gothic Book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Franklin Gothic Book"/>
          <a:ea typeface="Franklin Gothic Book"/>
          <a:cs typeface="Franklin Gothic Book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762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Franklin Gothic Book"/>
          <a:ea typeface="Franklin Gothic Book"/>
          <a:cs typeface="Franklin Gothic Book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762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Franklin Gothic Book"/>
          <a:ea typeface="Franklin Gothic Book"/>
          <a:cs typeface="Franklin Gothic Book"/>
        </a:font>
        <a:srgbClr val="000000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BD7EF"/>
          </a:solidFill>
        </a:fill>
      </a:tcStyle>
    </a:wholeTbl>
    <a:band2H>
      <a:tcTxStyle/>
      <a:tcStyle>
        <a:tcBdr/>
        <a:fill>
          <a:solidFill>
            <a:srgbClr val="E7ECF7"/>
          </a:solidFill>
        </a:fill>
      </a:tcStyle>
    </a:band2H>
    <a:firstCol>
      <a:tcTxStyle b="on" i="off">
        <a:font>
          <a:latin typeface="Franklin Gothic Book"/>
          <a:ea typeface="Franklin Gothic Book"/>
          <a:cs typeface="Franklin Gothic Book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Franklin Gothic Book"/>
          <a:ea typeface="Franklin Gothic Book"/>
          <a:cs typeface="Franklin Gothic Book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762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Franklin Gothic Book"/>
          <a:ea typeface="Franklin Gothic Book"/>
          <a:cs typeface="Franklin Gothic Book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762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Franklin Gothic Book"/>
          <a:ea typeface="Franklin Gothic Book"/>
          <a:cs typeface="Franklin Gothic Book"/>
        </a:font>
        <a:srgbClr val="000000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DBDF"/>
          </a:solidFill>
        </a:fill>
      </a:tcStyle>
    </a:wholeTbl>
    <a:band2H>
      <a:tcTxStyle/>
      <a:tcStyle>
        <a:tcBdr/>
        <a:fill>
          <a:solidFill>
            <a:srgbClr val="EFEEF0"/>
          </a:solidFill>
        </a:fill>
      </a:tcStyle>
    </a:band2H>
    <a:firstCol>
      <a:tcTxStyle b="on" i="off">
        <a:font>
          <a:latin typeface="Franklin Gothic Book"/>
          <a:ea typeface="Franklin Gothic Book"/>
          <a:cs typeface="Franklin Gothic Book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Franklin Gothic Book"/>
          <a:ea typeface="Franklin Gothic Book"/>
          <a:cs typeface="Franklin Gothic Book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762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Franklin Gothic Book"/>
          <a:ea typeface="Franklin Gothic Book"/>
          <a:cs typeface="Franklin Gothic Book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762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Franklin Gothic Book"/>
          <a:ea typeface="Franklin Gothic Book"/>
          <a:cs typeface="Franklin Gothic Book"/>
        </a:font>
        <a:srgbClr val="000000"/>
      </a:tcTxStyle>
      <a:tcStyle>
        <a:tcBdr>
          <a:left>
            <a:ln w="25400" cap="flat">
              <a:noFill/>
              <a:miter lim="400000"/>
            </a:ln>
          </a:left>
          <a:right>
            <a:ln w="25400" cap="flat">
              <a:noFill/>
              <a:miter lim="400000"/>
            </a:ln>
          </a:right>
          <a:top>
            <a:ln w="25400" cap="flat">
              <a:noFill/>
              <a:miter lim="400000"/>
            </a:ln>
          </a:top>
          <a:bottom>
            <a:ln w="25400" cap="flat">
              <a:noFill/>
              <a:miter lim="400000"/>
            </a:ln>
          </a:bottom>
          <a:insideH>
            <a:ln w="25400" cap="flat">
              <a:noFill/>
              <a:miter lim="400000"/>
            </a:ln>
          </a:insideH>
          <a:insideV>
            <a:ln w="254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Franklin Gothic Book"/>
          <a:ea typeface="Franklin Gothic Book"/>
          <a:cs typeface="Franklin Gothic Book"/>
        </a:font>
        <a:srgbClr val="FFFFFF"/>
      </a:tcTxStyle>
      <a:tcStyle>
        <a:tcBdr>
          <a:left>
            <a:ln w="25400" cap="flat">
              <a:noFill/>
              <a:miter lim="400000"/>
            </a:ln>
          </a:left>
          <a:right>
            <a:ln w="25400" cap="flat">
              <a:noFill/>
              <a:miter lim="400000"/>
            </a:ln>
          </a:right>
          <a:top>
            <a:ln w="25400" cap="flat">
              <a:noFill/>
              <a:miter lim="400000"/>
            </a:ln>
          </a:top>
          <a:bottom>
            <a:ln w="25400" cap="flat">
              <a:noFill/>
              <a:miter lim="400000"/>
            </a:ln>
          </a:bottom>
          <a:insideH>
            <a:ln w="25400" cap="flat">
              <a:noFill/>
              <a:miter lim="400000"/>
            </a:ln>
          </a:insideH>
          <a:insideV>
            <a:ln w="254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Franklin Gothic Book"/>
          <a:ea typeface="Franklin Gothic Book"/>
          <a:cs typeface="Franklin Gothic Book"/>
        </a:font>
        <a:srgbClr val="000000"/>
      </a:tcTxStyle>
      <a:tcStyle>
        <a:tcBdr>
          <a:left>
            <a:ln w="25400" cap="flat">
              <a:noFill/>
              <a:miter lim="400000"/>
            </a:ln>
          </a:left>
          <a:right>
            <a:ln w="25400" cap="flat">
              <a:noFill/>
              <a:miter lim="400000"/>
            </a:ln>
          </a:right>
          <a:top>
            <a:ln w="101600" cap="flat">
              <a:solidFill>
                <a:srgbClr val="000000"/>
              </a:solidFill>
              <a:prstDash val="solid"/>
              <a:round/>
            </a:ln>
          </a:top>
          <a:bottom>
            <a:ln w="50800" cap="flat">
              <a:solidFill>
                <a:srgbClr val="000000"/>
              </a:solidFill>
              <a:prstDash val="solid"/>
              <a:round/>
            </a:ln>
          </a:bottom>
          <a:insideH>
            <a:ln w="25400" cap="flat">
              <a:noFill/>
              <a:miter lim="400000"/>
            </a:ln>
          </a:insideH>
          <a:insideV>
            <a:ln w="254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Franklin Gothic Book"/>
          <a:ea typeface="Franklin Gothic Book"/>
          <a:cs typeface="Franklin Gothic Book"/>
        </a:font>
        <a:srgbClr val="FFFFFF"/>
      </a:tcTxStyle>
      <a:tcStyle>
        <a:tcBdr>
          <a:left>
            <a:ln w="25400" cap="flat">
              <a:noFill/>
              <a:miter lim="400000"/>
            </a:ln>
          </a:left>
          <a:right>
            <a:ln w="254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50800" cap="flat">
              <a:solidFill>
                <a:srgbClr val="000000"/>
              </a:solidFill>
              <a:prstDash val="solid"/>
              <a:round/>
            </a:ln>
          </a:bottom>
          <a:insideH>
            <a:ln w="25400" cap="flat">
              <a:noFill/>
              <a:miter lim="400000"/>
            </a:ln>
          </a:insideH>
          <a:insideV>
            <a:ln w="254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Franklin Gothic Book"/>
          <a:ea typeface="Franklin Gothic Book"/>
          <a:cs typeface="Franklin Gothic Book"/>
        </a:font>
        <a:srgbClr val="000000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Franklin Gothic Book"/>
          <a:ea typeface="Franklin Gothic Book"/>
          <a:cs typeface="Franklin Gothic Book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Franklin Gothic Book"/>
          <a:ea typeface="Franklin Gothic Book"/>
          <a:cs typeface="Franklin Gothic Book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762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Franklin Gothic Book"/>
          <a:ea typeface="Franklin Gothic Book"/>
          <a:cs typeface="Franklin Gothic Book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762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Franklin Gothic Book"/>
          <a:ea typeface="Franklin Gothic Book"/>
          <a:cs typeface="Franklin Gothic Book"/>
        </a:font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round/>
            </a:ln>
          </a:left>
          <a:right>
            <a:ln w="25400" cap="flat">
              <a:solidFill>
                <a:srgbClr val="000000"/>
              </a:solidFill>
              <a:prstDash val="solid"/>
              <a:round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25400" cap="flat">
              <a:solidFill>
                <a:srgbClr val="000000"/>
              </a:solidFill>
              <a:prstDash val="solid"/>
              <a:round/>
            </a:ln>
          </a:insideH>
          <a:insideV>
            <a:ln w="254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Franklin Gothic Book"/>
          <a:ea typeface="Franklin Gothic Book"/>
          <a:cs typeface="Franklin Gothic Book"/>
        </a:font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round/>
            </a:ln>
          </a:left>
          <a:right>
            <a:ln w="25400" cap="flat">
              <a:solidFill>
                <a:srgbClr val="000000"/>
              </a:solidFill>
              <a:prstDash val="solid"/>
              <a:round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25400" cap="flat">
              <a:solidFill>
                <a:srgbClr val="000000"/>
              </a:solidFill>
              <a:prstDash val="solid"/>
              <a:round/>
            </a:ln>
          </a:insideH>
          <a:insideV>
            <a:ln w="254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>
          <a:latin typeface="Franklin Gothic Book"/>
          <a:ea typeface="Franklin Gothic Book"/>
          <a:cs typeface="Franklin Gothic Book"/>
        </a:font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round/>
            </a:ln>
          </a:left>
          <a:right>
            <a:ln w="25400" cap="flat">
              <a:solidFill>
                <a:srgbClr val="000000"/>
              </a:solidFill>
              <a:prstDash val="solid"/>
              <a:round/>
            </a:ln>
          </a:right>
          <a:top>
            <a:ln w="1016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25400" cap="flat">
              <a:solidFill>
                <a:srgbClr val="000000"/>
              </a:solidFill>
              <a:prstDash val="solid"/>
              <a:round/>
            </a:ln>
          </a:insideH>
          <a:insideV>
            <a:ln w="254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Franklin Gothic Book"/>
          <a:ea typeface="Franklin Gothic Book"/>
          <a:cs typeface="Franklin Gothic Book"/>
        </a:font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round/>
            </a:ln>
          </a:left>
          <a:right>
            <a:ln w="25400" cap="flat">
              <a:solidFill>
                <a:srgbClr val="000000"/>
              </a:solidFill>
              <a:prstDash val="solid"/>
              <a:round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50800" cap="flat">
              <a:solidFill>
                <a:srgbClr val="000000"/>
              </a:solidFill>
              <a:prstDash val="solid"/>
              <a:round/>
            </a:ln>
          </a:bottom>
          <a:insideH>
            <a:ln w="25400" cap="flat">
              <a:solidFill>
                <a:srgbClr val="000000"/>
              </a:solidFill>
              <a:prstDash val="solid"/>
              <a:round/>
            </a:ln>
          </a:insideH>
          <a:insideV>
            <a:ln w="254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31" d="100"/>
          <a:sy n="31" d="100"/>
        </p:scale>
        <p:origin x="83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2" name="Shape 9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1828800" latinLnBrk="0">
      <a:defRPr sz="2400">
        <a:latin typeface="+mn-lt"/>
        <a:ea typeface="+mn-ea"/>
        <a:cs typeface="+mn-cs"/>
        <a:sym typeface="Calibri"/>
      </a:defRPr>
    </a:lvl1pPr>
    <a:lvl2pPr indent="228600" defTabSz="1828800" latinLnBrk="0">
      <a:defRPr sz="2400">
        <a:latin typeface="+mn-lt"/>
        <a:ea typeface="+mn-ea"/>
        <a:cs typeface="+mn-cs"/>
        <a:sym typeface="Calibri"/>
      </a:defRPr>
    </a:lvl2pPr>
    <a:lvl3pPr indent="457200" defTabSz="1828800" latinLnBrk="0">
      <a:defRPr sz="2400">
        <a:latin typeface="+mn-lt"/>
        <a:ea typeface="+mn-ea"/>
        <a:cs typeface="+mn-cs"/>
        <a:sym typeface="Calibri"/>
      </a:defRPr>
    </a:lvl3pPr>
    <a:lvl4pPr indent="685800" defTabSz="1828800" latinLnBrk="0">
      <a:defRPr sz="2400">
        <a:latin typeface="+mn-lt"/>
        <a:ea typeface="+mn-ea"/>
        <a:cs typeface="+mn-cs"/>
        <a:sym typeface="Calibri"/>
      </a:defRPr>
    </a:lvl4pPr>
    <a:lvl5pPr indent="914400" defTabSz="1828800" latinLnBrk="0">
      <a:defRPr sz="2400">
        <a:latin typeface="+mn-lt"/>
        <a:ea typeface="+mn-ea"/>
        <a:cs typeface="+mn-cs"/>
        <a:sym typeface="Calibri"/>
      </a:defRPr>
    </a:lvl5pPr>
    <a:lvl6pPr indent="1143000" defTabSz="1828800" latinLnBrk="0">
      <a:defRPr sz="2400">
        <a:latin typeface="+mn-lt"/>
        <a:ea typeface="+mn-ea"/>
        <a:cs typeface="+mn-cs"/>
        <a:sym typeface="Calibri"/>
      </a:defRPr>
    </a:lvl6pPr>
    <a:lvl7pPr indent="1371600" defTabSz="1828800" latinLnBrk="0">
      <a:defRPr sz="2400">
        <a:latin typeface="+mn-lt"/>
        <a:ea typeface="+mn-ea"/>
        <a:cs typeface="+mn-cs"/>
        <a:sym typeface="Calibri"/>
      </a:defRPr>
    </a:lvl7pPr>
    <a:lvl8pPr indent="1600200" defTabSz="1828800" latinLnBrk="0">
      <a:defRPr sz="2400">
        <a:latin typeface="+mn-lt"/>
        <a:ea typeface="+mn-ea"/>
        <a:cs typeface="+mn-cs"/>
        <a:sym typeface="Calibri"/>
      </a:defRPr>
    </a:lvl8pPr>
    <a:lvl9pPr indent="1828800" defTabSz="1828800" latinLnBrk="0">
      <a:defRPr sz="2400">
        <a:latin typeface="+mn-lt"/>
        <a:ea typeface="+mn-ea"/>
        <a:cs typeface="+mn-cs"/>
        <a:sym typeface="Calibri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3048000" y="2244725"/>
            <a:ext cx="18288000" cy="4775201"/>
          </a:xfrm>
          <a:prstGeom prst="rect">
            <a:avLst/>
          </a:prstGeom>
        </p:spPr>
        <p:txBody>
          <a:bodyPr anchor="b"/>
          <a:lstStyle>
            <a:lvl1pPr>
              <a:defRPr sz="12000"/>
            </a:lvl1pPr>
          </a:lstStyle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48000" y="7204075"/>
            <a:ext cx="18288000" cy="3311525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4800"/>
            </a:lvl1pPr>
            <a:lvl2pPr marL="0" indent="457200" algn="ctr">
              <a:buSzTx/>
              <a:buFontTx/>
              <a:buNone/>
              <a:defRPr sz="4800"/>
            </a:lvl2pPr>
            <a:lvl3pPr marL="0" indent="914400" algn="ctr">
              <a:buSzTx/>
              <a:buFontTx/>
              <a:buNone/>
              <a:defRPr sz="4800"/>
            </a:lvl3pPr>
            <a:lvl4pPr marL="0" indent="1371600" algn="ctr">
              <a:buSzTx/>
              <a:buFontTx/>
              <a:buNone/>
              <a:defRPr sz="4800"/>
            </a:lvl4pPr>
            <a:lvl5pPr marL="0" indent="1828800" algn="ctr">
              <a:buSzTx/>
              <a:buFontTx/>
              <a:buNone/>
              <a:defRPr sz="4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lick to Edit Master Title Style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Click to Edit Master Title Style</a:t>
            </a:r>
          </a:p>
        </p:txBody>
      </p:sp>
      <p:sp>
        <p:nvSpPr>
          <p:cNvPr id="21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Text"/>
          <p:cNvSpPr txBox="1">
            <a:spLocks noGrp="1"/>
          </p:cNvSpPr>
          <p:nvPr>
            <p:ph type="title"/>
          </p:nvPr>
        </p:nvSpPr>
        <p:spPr>
          <a:xfrm>
            <a:off x="1663700" y="3419476"/>
            <a:ext cx="21031200" cy="5705474"/>
          </a:xfrm>
          <a:prstGeom prst="rect">
            <a:avLst/>
          </a:prstGeom>
        </p:spPr>
        <p:txBody>
          <a:bodyPr anchor="b"/>
          <a:lstStyle>
            <a:lvl1pPr>
              <a:defRPr sz="12000"/>
            </a:lvl1pPr>
          </a:lstStyle>
          <a:p>
            <a:r>
              <a:t>Title Text</a:t>
            </a:r>
          </a:p>
        </p:txBody>
      </p:sp>
      <p:sp>
        <p:nvSpPr>
          <p:cNvPr id="3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663700" y="9178925"/>
            <a:ext cx="21031200" cy="3000375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4800">
                <a:solidFill>
                  <a:srgbClr val="888888"/>
                </a:solidFill>
              </a:defRPr>
            </a:lvl1pPr>
            <a:lvl2pPr marL="0" indent="457200">
              <a:buSzTx/>
              <a:buFontTx/>
              <a:buNone/>
              <a:defRPr sz="4800">
                <a:solidFill>
                  <a:srgbClr val="888888"/>
                </a:solidFill>
              </a:defRPr>
            </a:lvl2pPr>
            <a:lvl3pPr marL="0" indent="914400">
              <a:buSzTx/>
              <a:buFontTx/>
              <a:buNone/>
              <a:defRPr sz="4800">
                <a:solidFill>
                  <a:srgbClr val="888888"/>
                </a:solidFill>
              </a:defRPr>
            </a:lvl3pPr>
            <a:lvl4pPr marL="0" indent="1371600">
              <a:buSzTx/>
              <a:buFontTx/>
              <a:buNone/>
              <a:defRPr sz="4800">
                <a:solidFill>
                  <a:srgbClr val="888888"/>
                </a:solidFill>
              </a:defRPr>
            </a:lvl4pPr>
            <a:lvl5pPr marL="0" indent="1828800">
              <a:buSzTx/>
              <a:buFontTx/>
              <a:buNone/>
              <a:defRPr sz="4800">
                <a:solidFill>
                  <a:srgbClr val="888888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9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676400" y="3651250"/>
            <a:ext cx="10363200" cy="8702676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 txBox="1">
            <a:spLocks noGrp="1"/>
          </p:cNvSpPr>
          <p:nvPr>
            <p:ph type="title"/>
          </p:nvPr>
        </p:nvSpPr>
        <p:spPr>
          <a:xfrm>
            <a:off x="1679575" y="730250"/>
            <a:ext cx="21031201" cy="2651126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679575" y="3362326"/>
            <a:ext cx="10315576" cy="1647825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4800" b="1"/>
            </a:lvl1pPr>
            <a:lvl2pPr marL="0" indent="457200">
              <a:buSzTx/>
              <a:buFontTx/>
              <a:buNone/>
              <a:defRPr sz="4800" b="1"/>
            </a:lvl2pPr>
            <a:lvl3pPr marL="0" indent="914400">
              <a:buSzTx/>
              <a:buFontTx/>
              <a:buNone/>
              <a:defRPr sz="4800" b="1"/>
            </a:lvl3pPr>
            <a:lvl4pPr marL="0" indent="1371600">
              <a:buSzTx/>
              <a:buFontTx/>
              <a:buNone/>
              <a:defRPr sz="4800" b="1"/>
            </a:lvl4pPr>
            <a:lvl5pPr marL="0" indent="1828800">
              <a:buSzTx/>
              <a:buFontTx/>
              <a:buNone/>
              <a:defRPr sz="4800" b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12344400" y="3362326"/>
            <a:ext cx="10366376" cy="1647825"/>
          </a:xfrm>
          <a:prstGeom prst="rect">
            <a:avLst/>
          </a:prstGeom>
          <a:ln w="12700"/>
        </p:spPr>
        <p:txBody>
          <a:bodyPr anchor="b"/>
          <a:lstStyle/>
          <a:p>
            <a:pPr marL="0" indent="0">
              <a:buSzTx/>
              <a:buFontTx/>
              <a:buNone/>
              <a:defRPr sz="4800" b="1"/>
            </a:pPr>
            <a:endParaRPr/>
          </a:p>
        </p:txBody>
      </p:sp>
      <p:sp>
        <p:nvSpPr>
          <p:cNvPr id="5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itle Text"/>
          <p:cNvSpPr txBox="1">
            <a:spLocks noGrp="1"/>
          </p:cNvSpPr>
          <p:nvPr>
            <p:ph type="title"/>
          </p:nvPr>
        </p:nvSpPr>
        <p:spPr>
          <a:xfrm>
            <a:off x="1679575" y="914400"/>
            <a:ext cx="7864476" cy="3200400"/>
          </a:xfrm>
          <a:prstGeom prst="rect">
            <a:avLst/>
          </a:prstGeom>
        </p:spPr>
        <p:txBody>
          <a:bodyPr anchor="b"/>
          <a:lstStyle>
            <a:lvl1pPr>
              <a:defRPr sz="6400"/>
            </a:lvl1pPr>
          </a:lstStyle>
          <a:p>
            <a:r>
              <a:t>Title Text</a:t>
            </a:r>
          </a:p>
        </p:txBody>
      </p:sp>
      <p:sp>
        <p:nvSpPr>
          <p:cNvPr id="7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0366375" y="1974850"/>
            <a:ext cx="12344401" cy="9747250"/>
          </a:xfrm>
          <a:prstGeom prst="rect">
            <a:avLst/>
          </a:prstGeom>
        </p:spPr>
        <p:txBody>
          <a:bodyPr/>
          <a:lstStyle>
            <a:lvl1pPr>
              <a:defRPr sz="6400"/>
            </a:lvl1pPr>
            <a:lvl2pPr marL="979714" indent="-522514">
              <a:defRPr sz="6400"/>
            </a:lvl2pPr>
            <a:lvl3pPr marL="1524000" indent="-609600">
              <a:defRPr sz="6400"/>
            </a:lvl3pPr>
            <a:lvl4pPr marL="2103120" indent="-731520">
              <a:defRPr sz="6400"/>
            </a:lvl4pPr>
            <a:lvl5pPr marL="2560320" indent="-731520">
              <a:defRPr sz="6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" name="Text Placeholder 3"/>
          <p:cNvSpPr>
            <a:spLocks noGrp="1"/>
          </p:cNvSpPr>
          <p:nvPr>
            <p:ph type="body" sz="quarter" idx="21"/>
          </p:nvPr>
        </p:nvSpPr>
        <p:spPr>
          <a:xfrm>
            <a:off x="1679575" y="4114800"/>
            <a:ext cx="7864475" cy="7623176"/>
          </a:xfrm>
          <a:prstGeom prst="rect">
            <a:avLst/>
          </a:prstGeom>
          <a:ln w="12700"/>
        </p:spPr>
        <p:txBody>
          <a:bodyPr/>
          <a:lstStyle/>
          <a:p>
            <a:pPr marL="0" indent="0">
              <a:buSzTx/>
              <a:buFontTx/>
              <a:buNone/>
              <a:defRPr sz="3200"/>
            </a:pPr>
            <a:endParaRPr/>
          </a:p>
        </p:txBody>
      </p:sp>
      <p:sp>
        <p:nvSpPr>
          <p:cNvPr id="7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le Text"/>
          <p:cNvSpPr txBox="1">
            <a:spLocks noGrp="1"/>
          </p:cNvSpPr>
          <p:nvPr>
            <p:ph type="title"/>
          </p:nvPr>
        </p:nvSpPr>
        <p:spPr>
          <a:xfrm>
            <a:off x="1679575" y="914400"/>
            <a:ext cx="7864476" cy="3200400"/>
          </a:xfrm>
          <a:prstGeom prst="rect">
            <a:avLst/>
          </a:prstGeom>
        </p:spPr>
        <p:txBody>
          <a:bodyPr anchor="b"/>
          <a:lstStyle>
            <a:lvl1pPr>
              <a:defRPr sz="6400"/>
            </a:lvl1pPr>
          </a:lstStyle>
          <a:p>
            <a:r>
              <a:t>Title Text</a:t>
            </a:r>
          </a:p>
        </p:txBody>
      </p:sp>
      <p:sp>
        <p:nvSpPr>
          <p:cNvPr id="83" name="Picture Placeholder 2"/>
          <p:cNvSpPr>
            <a:spLocks noGrp="1"/>
          </p:cNvSpPr>
          <p:nvPr>
            <p:ph type="pic" sz="half" idx="21"/>
          </p:nvPr>
        </p:nvSpPr>
        <p:spPr>
          <a:xfrm>
            <a:off x="10366375" y="1974850"/>
            <a:ext cx="12344401" cy="9747250"/>
          </a:xfrm>
          <a:prstGeom prst="rect">
            <a:avLst/>
          </a:prstGeom>
          <a:ln w="12700"/>
        </p:spPr>
        <p:txBody>
          <a:bodyPr tIns="45719" bIns="45719">
            <a:noAutofit/>
          </a:bodyPr>
          <a:lstStyle/>
          <a:p>
            <a:endParaRPr/>
          </a:p>
        </p:txBody>
      </p:sp>
      <p:sp>
        <p:nvSpPr>
          <p:cNvPr id="8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679575" y="4114800"/>
            <a:ext cx="7864476" cy="7623176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3200"/>
            </a:lvl1pPr>
            <a:lvl2pPr marL="0" indent="457200">
              <a:buSzTx/>
              <a:buFontTx/>
              <a:buNone/>
              <a:defRPr sz="3200"/>
            </a:lvl2pPr>
            <a:lvl3pPr marL="0" indent="914400">
              <a:buSzTx/>
              <a:buFontTx/>
              <a:buNone/>
              <a:defRPr sz="3200"/>
            </a:lvl3pPr>
            <a:lvl4pPr marL="0" indent="1371600">
              <a:buSzTx/>
              <a:buFontTx/>
              <a:buNone/>
              <a:defRPr sz="3200"/>
            </a:lvl4pPr>
            <a:lvl5pPr marL="0" indent="1828800">
              <a:buSzTx/>
              <a:buFontTx/>
              <a:buNone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lick to Edit Master Title Style"/>
          <p:cNvSpPr txBox="1">
            <a:spLocks noGrp="1"/>
          </p:cNvSpPr>
          <p:nvPr>
            <p:ph type="title" hasCustomPrompt="1"/>
          </p:nvPr>
        </p:nvSpPr>
        <p:spPr>
          <a:xfrm>
            <a:off x="1729156" y="0"/>
            <a:ext cx="21031201" cy="2651126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tIns="91439" bIns="91439" anchor="ctr">
            <a:normAutofit/>
          </a:bodyPr>
          <a:lstStyle/>
          <a:p>
            <a:r>
              <a:t>Click to Edit Master Title Style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1676400" y="3651250"/>
            <a:ext cx="21031200" cy="8702676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tIns="91439" bIns="9143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173082" y="12802235"/>
            <a:ext cx="534519" cy="551181"/>
          </a:xfrm>
          <a:prstGeom prst="rect">
            <a:avLst/>
          </a:prstGeom>
          <a:ln w="25400">
            <a:miter lim="400000"/>
          </a:ln>
        </p:spPr>
        <p:txBody>
          <a:bodyPr wrap="none" tIns="91439" bIns="91439" anchor="ctr">
            <a:spAutoFit/>
          </a:bodyPr>
          <a:lstStyle>
            <a:lvl1pPr algn="r">
              <a:defRPr sz="2400">
                <a:solidFill>
                  <a:srgbClr val="888888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ransition spd="med"/>
  <p:txStyles>
    <p:titleStyle>
      <a:lvl1pPr marL="0" marR="0" indent="0" algn="ctr" defTabSz="1828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0" baseline="0">
          <a:solidFill>
            <a:srgbClr val="14406B"/>
          </a:solidFill>
          <a:uFillTx/>
          <a:latin typeface="Helvetica"/>
          <a:ea typeface="Helvetica"/>
          <a:cs typeface="Helvetica"/>
          <a:sym typeface="Helvetica"/>
        </a:defRPr>
      </a:lvl1pPr>
      <a:lvl2pPr marL="0" marR="0" indent="0" algn="ctr" defTabSz="1828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0" baseline="0">
          <a:solidFill>
            <a:srgbClr val="14406B"/>
          </a:solidFill>
          <a:uFillTx/>
          <a:latin typeface="Helvetica"/>
          <a:ea typeface="Helvetica"/>
          <a:cs typeface="Helvetica"/>
          <a:sym typeface="Helvetica"/>
        </a:defRPr>
      </a:lvl2pPr>
      <a:lvl3pPr marL="0" marR="0" indent="0" algn="ctr" defTabSz="1828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0" baseline="0">
          <a:solidFill>
            <a:srgbClr val="14406B"/>
          </a:solidFill>
          <a:uFillTx/>
          <a:latin typeface="Helvetica"/>
          <a:ea typeface="Helvetica"/>
          <a:cs typeface="Helvetica"/>
          <a:sym typeface="Helvetica"/>
        </a:defRPr>
      </a:lvl3pPr>
      <a:lvl4pPr marL="0" marR="0" indent="0" algn="ctr" defTabSz="1828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0" baseline="0">
          <a:solidFill>
            <a:srgbClr val="14406B"/>
          </a:solidFill>
          <a:uFillTx/>
          <a:latin typeface="Helvetica"/>
          <a:ea typeface="Helvetica"/>
          <a:cs typeface="Helvetica"/>
          <a:sym typeface="Helvetica"/>
        </a:defRPr>
      </a:lvl4pPr>
      <a:lvl5pPr marL="0" marR="0" indent="0" algn="ctr" defTabSz="1828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0" baseline="0">
          <a:solidFill>
            <a:srgbClr val="14406B"/>
          </a:solidFill>
          <a:uFillTx/>
          <a:latin typeface="Helvetica"/>
          <a:ea typeface="Helvetica"/>
          <a:cs typeface="Helvetica"/>
          <a:sym typeface="Helvetica"/>
        </a:defRPr>
      </a:lvl5pPr>
      <a:lvl6pPr marL="0" marR="0" indent="0" algn="ctr" defTabSz="1828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0" baseline="0">
          <a:solidFill>
            <a:srgbClr val="14406B"/>
          </a:solidFill>
          <a:uFillTx/>
          <a:latin typeface="Helvetica"/>
          <a:ea typeface="Helvetica"/>
          <a:cs typeface="Helvetica"/>
          <a:sym typeface="Helvetica"/>
        </a:defRPr>
      </a:lvl6pPr>
      <a:lvl7pPr marL="0" marR="0" indent="0" algn="ctr" defTabSz="1828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0" baseline="0">
          <a:solidFill>
            <a:srgbClr val="14406B"/>
          </a:solidFill>
          <a:uFillTx/>
          <a:latin typeface="Helvetica"/>
          <a:ea typeface="Helvetica"/>
          <a:cs typeface="Helvetica"/>
          <a:sym typeface="Helvetica"/>
        </a:defRPr>
      </a:lvl7pPr>
      <a:lvl8pPr marL="0" marR="0" indent="0" algn="ctr" defTabSz="1828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0" baseline="0">
          <a:solidFill>
            <a:srgbClr val="14406B"/>
          </a:solidFill>
          <a:uFillTx/>
          <a:latin typeface="Helvetica"/>
          <a:ea typeface="Helvetica"/>
          <a:cs typeface="Helvetica"/>
          <a:sym typeface="Helvetica"/>
        </a:defRPr>
      </a:lvl8pPr>
      <a:lvl9pPr marL="0" marR="0" indent="0" algn="ctr" defTabSz="1828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0" baseline="0">
          <a:solidFill>
            <a:srgbClr val="14406B"/>
          </a:solidFill>
          <a:uFillTx/>
          <a:latin typeface="Helvetica"/>
          <a:ea typeface="Helvetica"/>
          <a:cs typeface="Helvetica"/>
          <a:sym typeface="Helvetica"/>
        </a:defRPr>
      </a:lvl9pPr>
    </p:titleStyle>
    <p:bodyStyle>
      <a:lvl1pPr marL="457200" marR="0" indent="-457200" algn="l" defTabSz="1828800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 typeface="Arial"/>
        <a:buChar char="•"/>
        <a:tabLst/>
        <a:defRPr sz="5600" b="0" i="0" u="none" strike="noStrike" cap="none" spc="0" baseline="0">
          <a:solidFill>
            <a:srgbClr val="000000"/>
          </a:solidFill>
          <a:uFillTx/>
          <a:latin typeface="Helvetica"/>
          <a:ea typeface="Helvetica"/>
          <a:cs typeface="Helvetica"/>
          <a:sym typeface="Helvetica"/>
        </a:defRPr>
      </a:lvl1pPr>
      <a:lvl2pPr marL="990600" marR="0" indent="-533400" algn="l" defTabSz="1828800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 typeface="Arial"/>
        <a:buChar char="•"/>
        <a:tabLst/>
        <a:defRPr sz="5600" b="0" i="0" u="none" strike="noStrike" cap="none" spc="0" baseline="0">
          <a:solidFill>
            <a:srgbClr val="000000"/>
          </a:solidFill>
          <a:uFillTx/>
          <a:latin typeface="Helvetica"/>
          <a:ea typeface="Helvetica"/>
          <a:cs typeface="Helvetica"/>
          <a:sym typeface="Helvetica"/>
        </a:defRPr>
      </a:lvl2pPr>
      <a:lvl3pPr marL="1554479" marR="0" indent="-640079" algn="l" defTabSz="1828800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 typeface="Arial"/>
        <a:buChar char="•"/>
        <a:tabLst/>
        <a:defRPr sz="5600" b="0" i="0" u="none" strike="noStrike" cap="none" spc="0" baseline="0">
          <a:solidFill>
            <a:srgbClr val="000000"/>
          </a:solidFill>
          <a:uFillTx/>
          <a:latin typeface="Helvetica"/>
          <a:ea typeface="Helvetica"/>
          <a:cs typeface="Helvetica"/>
          <a:sym typeface="Helvetica"/>
        </a:defRPr>
      </a:lvl3pPr>
      <a:lvl4pPr marL="2082800" marR="0" indent="-711200" algn="l" defTabSz="1828800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 typeface="Arial"/>
        <a:buChar char="•"/>
        <a:tabLst/>
        <a:defRPr sz="5600" b="0" i="0" u="none" strike="noStrike" cap="none" spc="0" baseline="0">
          <a:solidFill>
            <a:srgbClr val="000000"/>
          </a:solidFill>
          <a:uFillTx/>
          <a:latin typeface="Helvetica"/>
          <a:ea typeface="Helvetica"/>
          <a:cs typeface="Helvetica"/>
          <a:sym typeface="Helvetica"/>
        </a:defRPr>
      </a:lvl4pPr>
      <a:lvl5pPr marL="2540000" marR="0" indent="-711200" algn="l" defTabSz="1828800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 typeface="Arial"/>
        <a:buChar char="•"/>
        <a:tabLst/>
        <a:defRPr sz="5600" b="0" i="0" u="none" strike="noStrike" cap="none" spc="0" baseline="0">
          <a:solidFill>
            <a:srgbClr val="000000"/>
          </a:solidFill>
          <a:uFillTx/>
          <a:latin typeface="Helvetica"/>
          <a:ea typeface="Helvetica"/>
          <a:cs typeface="Helvetica"/>
          <a:sym typeface="Helvetica"/>
        </a:defRPr>
      </a:lvl5pPr>
      <a:lvl6pPr marL="2997200" marR="0" indent="-711200" algn="l" defTabSz="1828800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 typeface="Arial"/>
        <a:buChar char="•"/>
        <a:tabLst/>
        <a:defRPr sz="5600" b="0" i="0" u="none" strike="noStrike" cap="none" spc="0" baseline="0">
          <a:solidFill>
            <a:srgbClr val="000000"/>
          </a:solidFill>
          <a:uFillTx/>
          <a:latin typeface="Helvetica"/>
          <a:ea typeface="Helvetica"/>
          <a:cs typeface="Helvetica"/>
          <a:sym typeface="Helvetica"/>
        </a:defRPr>
      </a:lvl6pPr>
      <a:lvl7pPr marL="3454400" marR="0" indent="-711200" algn="l" defTabSz="1828800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 typeface="Arial"/>
        <a:buChar char="•"/>
        <a:tabLst/>
        <a:defRPr sz="5600" b="0" i="0" u="none" strike="noStrike" cap="none" spc="0" baseline="0">
          <a:solidFill>
            <a:srgbClr val="000000"/>
          </a:solidFill>
          <a:uFillTx/>
          <a:latin typeface="Helvetica"/>
          <a:ea typeface="Helvetica"/>
          <a:cs typeface="Helvetica"/>
          <a:sym typeface="Helvetica"/>
        </a:defRPr>
      </a:lvl7pPr>
      <a:lvl8pPr marL="3911600" marR="0" indent="-711200" algn="l" defTabSz="1828800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 typeface="Arial"/>
        <a:buChar char="•"/>
        <a:tabLst/>
        <a:defRPr sz="5600" b="0" i="0" u="none" strike="noStrike" cap="none" spc="0" baseline="0">
          <a:solidFill>
            <a:srgbClr val="000000"/>
          </a:solidFill>
          <a:uFillTx/>
          <a:latin typeface="Helvetica"/>
          <a:ea typeface="Helvetica"/>
          <a:cs typeface="Helvetica"/>
          <a:sym typeface="Helvetica"/>
        </a:defRPr>
      </a:lvl8pPr>
      <a:lvl9pPr marL="4368800" marR="0" indent="-711200" algn="l" defTabSz="1828800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 typeface="Arial"/>
        <a:buChar char="•"/>
        <a:tabLst/>
        <a:defRPr sz="5600" b="0" i="0" u="none" strike="noStrike" cap="none" spc="0" baseline="0">
          <a:solidFill>
            <a:srgbClr val="000000"/>
          </a:solidFill>
          <a:uFillTx/>
          <a:latin typeface="Helvetica"/>
          <a:ea typeface="Helvetica"/>
          <a:cs typeface="Helvetica"/>
          <a:sym typeface="Helvetica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t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1.t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"/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ti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tif"/><Relationship Id="rId5" Type="http://schemas.openxmlformats.org/officeDocument/2006/relationships/image" Target="../media/image43.tif"/><Relationship Id="rId4" Type="http://schemas.openxmlformats.org/officeDocument/2006/relationships/image" Target="../media/image42.ti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gif"/><Relationship Id="rId2" Type="http://schemas.openxmlformats.org/officeDocument/2006/relationships/image" Target="../media/image45.t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tif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tif"/><Relationship Id="rId3" Type="http://schemas.openxmlformats.org/officeDocument/2006/relationships/image" Target="../media/image50.png"/><Relationship Id="rId7" Type="http://schemas.openxmlformats.org/officeDocument/2006/relationships/image" Target="../media/image9.tif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tif"/><Relationship Id="rId5" Type="http://schemas.openxmlformats.org/officeDocument/2006/relationships/image" Target="../media/image52.png"/><Relationship Id="rId4" Type="http://schemas.openxmlformats.org/officeDocument/2006/relationships/image" Target="../media/image51.png"/><Relationship Id="rId9" Type="http://schemas.openxmlformats.org/officeDocument/2006/relationships/image" Target="../media/image42.tif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hyperlink" Target="https://server.poissonboltzmann.org" TargetMode="External"/><Relationship Id="rId3" Type="http://schemas.openxmlformats.org/officeDocument/2006/relationships/hyperlink" Target="http://uniprot.org" TargetMode="External"/><Relationship Id="rId7" Type="http://schemas.openxmlformats.org/officeDocument/2006/relationships/image" Target="../media/image12.tif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tif"/><Relationship Id="rId5" Type="http://schemas.openxmlformats.org/officeDocument/2006/relationships/hyperlink" Target="http://rcsb.org" TargetMode="External"/><Relationship Id="rId4" Type="http://schemas.openxmlformats.org/officeDocument/2006/relationships/image" Target="../media/image54.ti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tif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://ccpbiosim.org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siremol.org" TargetMode="External"/><Relationship Id="rId5" Type="http://schemas.openxmlformats.org/officeDocument/2006/relationships/image" Target="../media/image10.png"/><Relationship Id="rId4" Type="http://schemas.openxmlformats.org/officeDocument/2006/relationships/image" Target="../media/image9.tif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t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tif"/><Relationship Id="rId5" Type="http://schemas.openxmlformats.org/officeDocument/2006/relationships/image" Target="../media/image11.tif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14.tif"/><Relationship Id="rId4" Type="http://schemas.openxmlformats.org/officeDocument/2006/relationships/image" Target="../media/image9.ti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swift.cmbi.umcn.nl/teach/pdbad/" TargetMode="External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7729" y="3997225"/>
            <a:ext cx="6317687" cy="6317687"/>
          </a:xfrm>
          <a:prstGeom prst="rect">
            <a:avLst/>
          </a:prstGeom>
          <a:ln w="12700">
            <a:miter lim="400000"/>
          </a:ln>
        </p:spPr>
      </p:pic>
      <p:pic>
        <p:nvPicPr>
          <p:cNvPr id="95" name="title_surf.png" descr="title_surf.png"/>
          <p:cNvPicPr>
            <a:picLocks noChangeAspect="1"/>
          </p:cNvPicPr>
          <p:nvPr/>
        </p:nvPicPr>
        <p:blipFill>
          <a:blip r:embed="rId3">
            <a:alphaModFix amt="23687"/>
          </a:blip>
          <a:stretch>
            <a:fillRect/>
          </a:stretch>
        </p:blipFill>
        <p:spPr>
          <a:xfrm rot="1613511">
            <a:off x="31818829" y="3136092"/>
            <a:ext cx="17780001" cy="13828890"/>
          </a:xfrm>
          <a:prstGeom prst="rect">
            <a:avLst/>
          </a:prstGeom>
          <a:ln w="12700">
            <a:miter lim="400000"/>
          </a:ln>
        </p:spPr>
      </p:pic>
      <p:sp>
        <p:nvSpPr>
          <p:cNvPr id="96" name="Simulation of Biomolecules"/>
          <p:cNvSpPr txBox="1"/>
          <p:nvPr/>
        </p:nvSpPr>
        <p:spPr>
          <a:xfrm>
            <a:off x="2343438" y="1806932"/>
            <a:ext cx="19895323" cy="1831827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tIns="91439" bIns="91439">
            <a:spAutoFit/>
          </a:bodyPr>
          <a:lstStyle>
            <a:lvl1pPr algn="ctr" defTabSz="457200">
              <a:lnSpc>
                <a:spcPts val="14100"/>
              </a:lnSpc>
              <a:defRPr sz="10900" b="1">
                <a:solidFill>
                  <a:srgbClr val="143F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Simulation of Biomolecules</a:t>
            </a:r>
          </a:p>
        </p:txBody>
      </p:sp>
      <p:sp>
        <p:nvSpPr>
          <p:cNvPr id="97" name="Lecture 2:…"/>
          <p:cNvSpPr txBox="1"/>
          <p:nvPr/>
        </p:nvSpPr>
        <p:spPr>
          <a:xfrm>
            <a:off x="6792882" y="4210735"/>
            <a:ext cx="10996435" cy="267208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tIns="91439" bIns="91439">
            <a:spAutoFit/>
          </a:bodyPr>
          <a:lstStyle/>
          <a:p>
            <a:pPr algn="ctr" defTabSz="457200">
              <a:lnSpc>
                <a:spcPts val="7500"/>
              </a:lnSpc>
              <a:defRPr sz="5366" b="1">
                <a:solidFill>
                  <a:srgbClr val="143F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Lecture 2:</a:t>
            </a:r>
          </a:p>
          <a:p>
            <a:pPr algn="ctr" defTabSz="457200">
              <a:lnSpc>
                <a:spcPts val="7500"/>
              </a:lnSpc>
              <a:defRPr sz="5366" b="1">
                <a:solidFill>
                  <a:srgbClr val="143F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Prepping proteins for simulations</a:t>
            </a:r>
            <a:endParaRPr b="0">
              <a:solidFill>
                <a:srgbClr val="000000"/>
              </a:solidFill>
              <a:latin typeface="Times Roman"/>
              <a:ea typeface="Times Roman"/>
              <a:cs typeface="Times Roman"/>
              <a:sym typeface="Times Roman"/>
            </a:endParaRPr>
          </a:p>
        </p:txBody>
      </p:sp>
      <p:pic>
        <p:nvPicPr>
          <p:cNvPr id="98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85840" y="4826608"/>
            <a:ext cx="5222327" cy="4658922"/>
          </a:xfrm>
          <a:prstGeom prst="rect">
            <a:avLst/>
          </a:prstGeom>
          <a:ln w="12700">
            <a:miter lim="400000"/>
          </a:ln>
        </p:spPr>
      </p:pic>
      <p:sp>
        <p:nvSpPr>
          <p:cNvPr id="99" name="Dr Matteo Degiacomi…"/>
          <p:cNvSpPr txBox="1"/>
          <p:nvPr/>
        </p:nvSpPr>
        <p:spPr>
          <a:xfrm>
            <a:off x="1767425" y="10762005"/>
            <a:ext cx="6891084" cy="338328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tIns="91439" bIns="91439">
            <a:spAutoFit/>
          </a:bodyPr>
          <a:lstStyle/>
          <a:p>
            <a:pPr algn="ctr" defTabSz="457200">
              <a:lnSpc>
                <a:spcPts val="5200"/>
              </a:lnSpc>
              <a:defRPr sz="3500">
                <a:latin typeface="+mj-lt"/>
                <a:ea typeface="+mj-ea"/>
                <a:cs typeface="+mj-cs"/>
                <a:sym typeface="Helvetica Neue Light"/>
              </a:defRPr>
            </a:pPr>
            <a:r>
              <a:t>Dr Matteo Degiacomi</a:t>
            </a:r>
            <a:endParaRPr>
              <a:latin typeface="Times Roman"/>
              <a:ea typeface="Times Roman"/>
              <a:cs typeface="Times Roman"/>
              <a:sym typeface="Times Roman"/>
            </a:endParaRPr>
          </a:p>
          <a:p>
            <a:pPr algn="ctr" defTabSz="457200">
              <a:lnSpc>
                <a:spcPts val="5200"/>
              </a:lnSpc>
              <a:defRPr sz="3500">
                <a:latin typeface="+mj-lt"/>
                <a:ea typeface="+mj-ea"/>
                <a:cs typeface="+mj-cs"/>
                <a:sym typeface="Helvetica Neue Light"/>
              </a:defRPr>
            </a:pPr>
            <a:r>
              <a:t> Durham University</a:t>
            </a:r>
            <a:endParaRPr>
              <a:latin typeface="Times Roman"/>
              <a:ea typeface="Times Roman"/>
              <a:cs typeface="Times Roman"/>
              <a:sym typeface="Times Roman"/>
            </a:endParaRPr>
          </a:p>
          <a:p>
            <a:pPr algn="ctr" defTabSz="457200">
              <a:lnSpc>
                <a:spcPts val="5200"/>
              </a:lnSpc>
              <a:defRPr sz="3500" u="sng">
                <a:solidFill>
                  <a:srgbClr val="3477B2"/>
                </a:solidFill>
                <a:uFill>
                  <a:solidFill>
                    <a:srgbClr val="3477B2"/>
                  </a:solidFill>
                </a:uFill>
                <a:latin typeface="+mj-lt"/>
                <a:ea typeface="+mj-ea"/>
                <a:cs typeface="+mj-cs"/>
                <a:sym typeface="Helvetica Neue Light"/>
              </a:defRPr>
            </a:pPr>
            <a:r>
              <a:t>matteo.t.degiacomi@durham.ac.uk</a:t>
            </a:r>
            <a:endParaRPr u="none">
              <a:solidFill>
                <a:srgbClr val="000000"/>
              </a:solidFill>
              <a:latin typeface="Times Roman"/>
              <a:ea typeface="Times Roman"/>
              <a:cs typeface="Times Roman"/>
              <a:sym typeface="Times Roman"/>
            </a:endParaRPr>
          </a:p>
          <a:p>
            <a:pPr algn="ctr" defTabSz="457200">
              <a:lnSpc>
                <a:spcPts val="5200"/>
              </a:lnSpc>
              <a:defRPr sz="3500">
                <a:uFill>
                  <a:solidFill>
                    <a:srgbClr val="3477B2"/>
                  </a:solidFill>
                </a:uFill>
                <a:latin typeface="Times Roman"/>
                <a:ea typeface="Times Roman"/>
                <a:cs typeface="Times Roman"/>
                <a:sym typeface="Times Roman"/>
              </a:defRPr>
            </a:pPr>
            <a:endParaRPr u="none">
              <a:solidFill>
                <a:srgbClr val="000000"/>
              </a:solidFill>
              <a:latin typeface="Times Roman"/>
              <a:ea typeface="Times Roman"/>
              <a:cs typeface="Times Roman"/>
              <a:sym typeface="Times Roman"/>
            </a:endParaRPr>
          </a:p>
          <a:p>
            <a:pPr algn="ctr" defTabSz="457200">
              <a:lnSpc>
                <a:spcPts val="5200"/>
              </a:lnSpc>
              <a:defRPr sz="3500">
                <a:uFill>
                  <a:solidFill>
                    <a:srgbClr val="3477B2"/>
                  </a:solidFill>
                </a:uFill>
                <a:latin typeface="Times Roman"/>
                <a:ea typeface="Times Roman"/>
                <a:cs typeface="Times Roman"/>
                <a:sym typeface="Times Roman"/>
              </a:defRPr>
            </a:pPr>
            <a:endParaRPr u="none">
              <a:solidFill>
                <a:srgbClr val="000000"/>
              </a:solidFill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100" name="Dr Antonia Mey…"/>
          <p:cNvSpPr txBox="1"/>
          <p:nvPr/>
        </p:nvSpPr>
        <p:spPr>
          <a:xfrm>
            <a:off x="17268815" y="10762005"/>
            <a:ext cx="4723258" cy="284988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tIns="91439" bIns="91439">
            <a:spAutoFit/>
          </a:bodyPr>
          <a:lstStyle/>
          <a:p>
            <a:pPr algn="ctr" defTabSz="457200">
              <a:lnSpc>
                <a:spcPts val="5200"/>
              </a:lnSpc>
              <a:defRPr sz="3500">
                <a:latin typeface="+mj-lt"/>
                <a:ea typeface="+mj-ea"/>
                <a:cs typeface="+mj-cs"/>
                <a:sym typeface="Helvetica Neue Light"/>
              </a:defRPr>
            </a:pPr>
            <a:r>
              <a:t>Dr Antonia Mey</a:t>
            </a:r>
            <a:endParaRPr>
              <a:latin typeface="Times Roman"/>
              <a:ea typeface="Times Roman"/>
              <a:cs typeface="Times Roman"/>
              <a:sym typeface="Times Roman"/>
            </a:endParaRPr>
          </a:p>
          <a:p>
            <a:pPr algn="ctr" defTabSz="457200">
              <a:lnSpc>
                <a:spcPts val="5200"/>
              </a:lnSpc>
              <a:defRPr sz="3500">
                <a:latin typeface="+mj-lt"/>
                <a:ea typeface="+mj-ea"/>
                <a:cs typeface="+mj-cs"/>
                <a:sym typeface="Helvetica Neue Light"/>
              </a:defRPr>
            </a:pPr>
            <a:r>
              <a:t> University of Edinburgh</a:t>
            </a:r>
            <a:endParaRPr>
              <a:latin typeface="Times Roman"/>
              <a:ea typeface="Times Roman"/>
              <a:cs typeface="Times Roman"/>
              <a:sym typeface="Times Roman"/>
            </a:endParaRPr>
          </a:p>
          <a:p>
            <a:pPr algn="ctr" defTabSz="457200">
              <a:lnSpc>
                <a:spcPts val="5200"/>
              </a:lnSpc>
              <a:defRPr sz="3500" u="sng">
                <a:solidFill>
                  <a:srgbClr val="3477B2"/>
                </a:solidFill>
                <a:uFill>
                  <a:solidFill>
                    <a:srgbClr val="3477B2"/>
                  </a:solidFill>
                </a:uFill>
                <a:latin typeface="+mj-lt"/>
                <a:ea typeface="+mj-ea"/>
                <a:cs typeface="+mj-cs"/>
                <a:sym typeface="Helvetica Neue Light"/>
              </a:defRPr>
            </a:pPr>
            <a:r>
              <a:t>antonia.mey@ed.ac.uk</a:t>
            </a:r>
            <a:endParaRPr u="none">
              <a:solidFill>
                <a:srgbClr val="000000"/>
              </a:solidFill>
              <a:latin typeface="Times Roman"/>
              <a:ea typeface="Times Roman"/>
              <a:cs typeface="Times Roman"/>
              <a:sym typeface="Times Roman"/>
            </a:endParaRPr>
          </a:p>
          <a:p>
            <a:pPr algn="ctr" defTabSz="457200">
              <a:lnSpc>
                <a:spcPts val="5200"/>
              </a:lnSpc>
              <a:defRPr sz="3500">
                <a:uFill>
                  <a:solidFill>
                    <a:srgbClr val="3477B2"/>
                  </a:solidFill>
                </a:uFill>
                <a:latin typeface="Times Roman"/>
                <a:ea typeface="Times Roman"/>
                <a:cs typeface="Times Roman"/>
                <a:sym typeface="Times Roman"/>
              </a:defRPr>
            </a:pPr>
            <a:endParaRPr u="none">
              <a:solidFill>
                <a:srgbClr val="000000"/>
              </a:solidFill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101" name="2023 CCP5 Summer School"/>
          <p:cNvSpPr txBox="1"/>
          <p:nvPr/>
        </p:nvSpPr>
        <p:spPr>
          <a:xfrm>
            <a:off x="7211353" y="7803870"/>
            <a:ext cx="10159493" cy="203708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tIns="91439" bIns="91439">
            <a:spAutoFit/>
          </a:bodyPr>
          <a:lstStyle>
            <a:lvl1pPr algn="ctr" defTabSz="457200">
              <a:lnSpc>
                <a:spcPts val="8200"/>
              </a:lnSpc>
              <a:defRPr sz="6000" b="1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2023 CCP5 Summer School</a:t>
            </a:r>
            <a:endParaRPr b="0">
              <a:latin typeface="Times Roman"/>
              <a:ea typeface="Times Roman"/>
              <a:cs typeface="Times Roman"/>
              <a:sym typeface="Times Roman"/>
            </a:endParaRP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Title 1"/>
          <p:cNvSpPr txBox="1">
            <a:spLocks noGrp="1"/>
          </p:cNvSpPr>
          <p:nvPr>
            <p:ph type="title"/>
          </p:nvPr>
        </p:nvSpPr>
        <p:spPr>
          <a:xfrm>
            <a:off x="1081567" y="-49327"/>
            <a:ext cx="22220866" cy="1181555"/>
          </a:xfrm>
          <a:prstGeom prst="rect">
            <a:avLst/>
          </a:prstGeom>
        </p:spPr>
        <p:txBody>
          <a:bodyPr/>
          <a:lstStyle>
            <a:lvl1pPr defTabSz="1792223">
              <a:defRPr sz="5880"/>
            </a:lvl1pPr>
          </a:lstStyle>
          <a:p>
            <a:r>
              <a:t>Crystal structures are models derived from electron densities</a:t>
            </a:r>
          </a:p>
        </p:txBody>
      </p:sp>
      <p:pic>
        <p:nvPicPr>
          <p:cNvPr id="21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5331" y="4889648"/>
            <a:ext cx="10363493" cy="5823733"/>
          </a:xfrm>
          <a:prstGeom prst="rect">
            <a:avLst/>
          </a:prstGeom>
          <a:ln w="12700">
            <a:miter lim="400000"/>
          </a:ln>
        </p:spPr>
      </p:pic>
      <p:pic>
        <p:nvPicPr>
          <p:cNvPr id="218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27631" y="4770256"/>
            <a:ext cx="7772401" cy="5549901"/>
          </a:xfrm>
          <a:prstGeom prst="rect">
            <a:avLst/>
          </a:prstGeom>
          <a:ln w="12700">
            <a:miter lim="400000"/>
          </a:ln>
        </p:spPr>
      </p:pic>
      <p:sp>
        <p:nvSpPr>
          <p:cNvPr id="219" name="1T38: HUMAN O6-ALKYLGUANINE-DNA ALKYLTRANSFERASE"/>
          <p:cNvSpPr txBox="1"/>
          <p:nvPr/>
        </p:nvSpPr>
        <p:spPr>
          <a:xfrm>
            <a:off x="1059895" y="2713167"/>
            <a:ext cx="15175485" cy="790445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tIns="91439" bIns="91439">
            <a:spAutoFit/>
          </a:bodyPr>
          <a:lstStyle>
            <a:lvl1pPr defTabSz="457200">
              <a:lnSpc>
                <a:spcPts val="5800"/>
              </a:lnSpc>
              <a:spcBef>
                <a:spcPts val="1000"/>
              </a:spcBef>
              <a:defRPr sz="4000">
                <a:solidFill>
                  <a:srgbClr val="333333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1T38: HUMAN O6-ALKYLGUANINE-DNA ALKYLTRANSFERASE </a:t>
            </a:r>
          </a:p>
        </p:txBody>
      </p:sp>
      <p:sp>
        <p:nvSpPr>
          <p:cNvPr id="220" name="ASN157"/>
          <p:cNvSpPr txBox="1"/>
          <p:nvPr/>
        </p:nvSpPr>
        <p:spPr>
          <a:xfrm>
            <a:off x="2243862" y="4177625"/>
            <a:ext cx="2560708" cy="94488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tIns="91439" bIns="91439">
            <a:spAutoFit/>
          </a:bodyPr>
          <a:lstStyle/>
          <a:p>
            <a:r>
              <a:t>ASN157</a:t>
            </a: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Title 1"/>
          <p:cNvSpPr txBox="1">
            <a:spLocks noGrp="1"/>
          </p:cNvSpPr>
          <p:nvPr>
            <p:ph type="title"/>
          </p:nvPr>
        </p:nvSpPr>
        <p:spPr>
          <a:xfrm>
            <a:off x="1081567" y="-127900"/>
            <a:ext cx="22220866" cy="1181554"/>
          </a:xfrm>
          <a:prstGeom prst="rect">
            <a:avLst/>
          </a:prstGeom>
        </p:spPr>
        <p:txBody>
          <a:bodyPr/>
          <a:lstStyle>
            <a:lvl1pPr defTabSz="1792223">
              <a:defRPr sz="5880"/>
            </a:lvl1pPr>
          </a:lstStyle>
          <a:p>
            <a:r>
              <a:t>Crystal structures are models derived from electron densities</a:t>
            </a:r>
          </a:p>
        </p:txBody>
      </p:sp>
      <p:pic>
        <p:nvPicPr>
          <p:cNvPr id="223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5331" y="4889648"/>
            <a:ext cx="10363493" cy="5823733"/>
          </a:xfrm>
          <a:prstGeom prst="rect">
            <a:avLst/>
          </a:prstGeom>
          <a:ln w="12700">
            <a:miter lim="400000"/>
          </a:ln>
        </p:spPr>
      </p:pic>
      <p:sp>
        <p:nvSpPr>
          <p:cNvPr id="224" name="1T38: HUMAN O6-ALKYLGUANINE-DNA ALKYLTRANSFERASE"/>
          <p:cNvSpPr txBox="1"/>
          <p:nvPr/>
        </p:nvSpPr>
        <p:spPr>
          <a:xfrm>
            <a:off x="1059895" y="2713167"/>
            <a:ext cx="15175485" cy="790445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tIns="91439" bIns="91439">
            <a:spAutoFit/>
          </a:bodyPr>
          <a:lstStyle>
            <a:lvl1pPr defTabSz="457200">
              <a:lnSpc>
                <a:spcPts val="5800"/>
              </a:lnSpc>
              <a:spcBef>
                <a:spcPts val="1000"/>
              </a:spcBef>
              <a:defRPr sz="4000">
                <a:solidFill>
                  <a:srgbClr val="333333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1T38: HUMAN O6-ALKYLGUANINE-DNA ALKYLTRANSFERASE </a:t>
            </a:r>
          </a:p>
        </p:txBody>
      </p:sp>
      <p:pic>
        <p:nvPicPr>
          <p:cNvPr id="225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5477" y="4889730"/>
            <a:ext cx="10363201" cy="5823569"/>
          </a:xfrm>
          <a:prstGeom prst="rect">
            <a:avLst/>
          </a:prstGeom>
          <a:ln w="12700">
            <a:miter lim="400000"/>
          </a:ln>
        </p:spPr>
      </p:pic>
      <p:pic>
        <p:nvPicPr>
          <p:cNvPr id="226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28537" y="4838304"/>
            <a:ext cx="8003199" cy="5926420"/>
          </a:xfrm>
          <a:prstGeom prst="rect">
            <a:avLst/>
          </a:prstGeom>
          <a:ln w="12700">
            <a:miter lim="400000"/>
          </a:ln>
        </p:spPr>
      </p:pic>
      <p:sp>
        <p:nvSpPr>
          <p:cNvPr id="227" name="Oval"/>
          <p:cNvSpPr/>
          <p:nvPr/>
        </p:nvSpPr>
        <p:spPr>
          <a:xfrm>
            <a:off x="12612148" y="6057122"/>
            <a:ext cx="7035976" cy="3904609"/>
          </a:xfrm>
          <a:prstGeom prst="ellipse">
            <a:avLst/>
          </a:prstGeom>
          <a:ln w="101600">
            <a:solidFill>
              <a:schemeClr val="accent1"/>
            </a:solidFill>
            <a:miter/>
          </a:ln>
        </p:spPr>
        <p:txBody>
          <a:bodyPr tIns="91439" bIns="91439" anchor="ctr"/>
          <a:lstStyle/>
          <a:p>
            <a:pPr>
              <a:defRPr sz="3600">
                <a:latin typeface="Franklin Gothic Book"/>
                <a:ea typeface="Franklin Gothic Book"/>
                <a:cs typeface="Franklin Gothic Book"/>
                <a:sym typeface="Franklin Gothic Book"/>
              </a:defRPr>
            </a:pPr>
            <a:endParaRPr/>
          </a:p>
        </p:txBody>
      </p:sp>
      <p:sp>
        <p:nvSpPr>
          <p:cNvPr id="228" name="Or?"/>
          <p:cNvSpPr txBox="1"/>
          <p:nvPr/>
        </p:nvSpPr>
        <p:spPr>
          <a:xfrm>
            <a:off x="13405051" y="7068633"/>
            <a:ext cx="1254121" cy="94488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tIns="91439" bIns="91439">
            <a:spAutoFit/>
          </a:bodyPr>
          <a:lstStyle/>
          <a:p>
            <a:r>
              <a:t>Or?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Title 1"/>
          <p:cNvSpPr txBox="1">
            <a:spLocks noGrp="1"/>
          </p:cNvSpPr>
          <p:nvPr>
            <p:ph type="title"/>
          </p:nvPr>
        </p:nvSpPr>
        <p:spPr>
          <a:xfrm>
            <a:off x="1885593" y="-23136"/>
            <a:ext cx="20612814" cy="1181555"/>
          </a:xfrm>
          <a:prstGeom prst="rect">
            <a:avLst/>
          </a:prstGeom>
        </p:spPr>
        <p:txBody>
          <a:bodyPr/>
          <a:lstStyle/>
          <a:p>
            <a:r>
              <a:t>Alternative conformations of side chains - NGH flips</a:t>
            </a:r>
          </a:p>
        </p:txBody>
      </p:sp>
      <p:pic>
        <p:nvPicPr>
          <p:cNvPr id="23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0356" y="2339149"/>
            <a:ext cx="7277111" cy="9037702"/>
          </a:xfrm>
          <a:prstGeom prst="rect">
            <a:avLst/>
          </a:prstGeom>
          <a:ln w="12700">
            <a:miter lim="400000"/>
          </a:ln>
        </p:spPr>
      </p:pic>
      <p:sp>
        <p:nvSpPr>
          <p:cNvPr id="232" name="Asparagine (N)"/>
          <p:cNvSpPr txBox="1"/>
          <p:nvPr/>
        </p:nvSpPr>
        <p:spPr>
          <a:xfrm>
            <a:off x="18694372" y="3673591"/>
            <a:ext cx="3314637" cy="1389188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tIns="91439" bIns="91439">
            <a:spAutoFit/>
          </a:bodyPr>
          <a:lstStyle>
            <a:lvl1pPr defTabSz="457200">
              <a:lnSpc>
                <a:spcPts val="5200"/>
              </a:lnSpc>
              <a:defRPr sz="3500" b="1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Asparagine (N)</a:t>
            </a:r>
          </a:p>
        </p:txBody>
      </p:sp>
      <p:sp>
        <p:nvSpPr>
          <p:cNvPr id="233" name="Glutamine (Q)"/>
          <p:cNvSpPr txBox="1"/>
          <p:nvPr/>
        </p:nvSpPr>
        <p:spPr>
          <a:xfrm>
            <a:off x="18728453" y="6629641"/>
            <a:ext cx="3091499" cy="1389188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tIns="91439" bIns="91439">
            <a:spAutoFit/>
          </a:bodyPr>
          <a:lstStyle>
            <a:lvl1pPr defTabSz="457200">
              <a:lnSpc>
                <a:spcPts val="5200"/>
              </a:lnSpc>
              <a:defRPr sz="3500" b="1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Glutamine (Q)</a:t>
            </a:r>
          </a:p>
        </p:txBody>
      </p:sp>
      <p:sp>
        <p:nvSpPr>
          <p:cNvPr id="234" name="Histidine (H)"/>
          <p:cNvSpPr txBox="1"/>
          <p:nvPr/>
        </p:nvSpPr>
        <p:spPr>
          <a:xfrm>
            <a:off x="18888918" y="9585691"/>
            <a:ext cx="2770569" cy="1389188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tIns="91439" bIns="91439">
            <a:spAutoFit/>
          </a:bodyPr>
          <a:lstStyle>
            <a:lvl1pPr defTabSz="457200">
              <a:lnSpc>
                <a:spcPts val="5200"/>
              </a:lnSpc>
              <a:defRPr sz="3500" b="1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Histidine (H)</a:t>
            </a:r>
          </a:p>
        </p:txBody>
      </p:sp>
      <p:sp>
        <p:nvSpPr>
          <p:cNvPr id="235" name="Typically the crystallographers will have assigned the orientation based on potential H-bonding interactions, etc.…"/>
          <p:cNvSpPr txBox="1"/>
          <p:nvPr/>
        </p:nvSpPr>
        <p:spPr>
          <a:xfrm>
            <a:off x="1420377" y="2957365"/>
            <a:ext cx="8796801" cy="856488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tIns="91439" bIns="91439">
            <a:spAutoFit/>
          </a:bodyPr>
          <a:lstStyle/>
          <a:p>
            <a:pPr defTabSz="457200">
              <a:lnSpc>
                <a:spcPts val="7000"/>
              </a:lnSpc>
              <a:defRPr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  <a:p>
            <a:pPr defTabSz="457200">
              <a:lnSpc>
                <a:spcPts val="7000"/>
              </a:lnSpc>
              <a:defRPr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Typically the crystallographers will have assigned the orientation based on potential H-bonding interactions, etc. </a:t>
            </a:r>
          </a:p>
          <a:p>
            <a:pPr defTabSz="457200">
              <a:lnSpc>
                <a:spcPts val="7000"/>
              </a:lnSpc>
              <a:defRPr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  <a:p>
            <a:pPr defTabSz="457200">
              <a:lnSpc>
                <a:spcPts val="7000"/>
              </a:lnSpc>
              <a:defRPr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No standard protocol for this: always worth double-checking.</a:t>
            </a: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Title 1"/>
          <p:cNvSpPr txBox="1">
            <a:spLocks noGrp="1"/>
          </p:cNvSpPr>
          <p:nvPr>
            <p:ph type="title"/>
          </p:nvPr>
        </p:nvSpPr>
        <p:spPr>
          <a:xfrm>
            <a:off x="1057205" y="-101709"/>
            <a:ext cx="22269590" cy="1181554"/>
          </a:xfrm>
          <a:prstGeom prst="rect">
            <a:avLst/>
          </a:prstGeom>
        </p:spPr>
        <p:txBody>
          <a:bodyPr/>
          <a:lstStyle>
            <a:lvl1pPr defTabSz="1554480">
              <a:defRPr sz="5100"/>
            </a:lvl1pPr>
          </a:lstStyle>
          <a:p>
            <a:r>
              <a:t>Ligand densities can also have creative input from the crystallographer</a:t>
            </a:r>
          </a:p>
        </p:txBody>
      </p:sp>
      <p:pic>
        <p:nvPicPr>
          <p:cNvPr id="238" name="Screen Shot 2019-05-27 at 00.28.41.png" descr="Screen Shot 2019-05-27 at 00.28.4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6237" y="4166830"/>
            <a:ext cx="6737562" cy="6145426"/>
          </a:xfrm>
          <a:prstGeom prst="rect">
            <a:avLst/>
          </a:prstGeom>
          <a:ln w="12700">
            <a:miter lim="400000"/>
          </a:ln>
        </p:spPr>
      </p:pic>
      <p:sp>
        <p:nvSpPr>
          <p:cNvPr id="239" name="Cathepsin S"/>
          <p:cNvSpPr txBox="1"/>
          <p:nvPr/>
        </p:nvSpPr>
        <p:spPr>
          <a:xfrm>
            <a:off x="1817320" y="3087572"/>
            <a:ext cx="3654904" cy="94488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tIns="91439" bIns="91439">
            <a:spAutoFit/>
          </a:bodyPr>
          <a:lstStyle/>
          <a:p>
            <a:r>
              <a:t>Cathepsin S</a:t>
            </a:r>
          </a:p>
        </p:txBody>
      </p:sp>
      <p:grpSp>
        <p:nvGrpSpPr>
          <p:cNvPr id="242" name="Group"/>
          <p:cNvGrpSpPr/>
          <p:nvPr/>
        </p:nvGrpSpPr>
        <p:grpSpPr>
          <a:xfrm>
            <a:off x="16922605" y="3128212"/>
            <a:ext cx="5078703" cy="6759495"/>
            <a:chOff x="0" y="0"/>
            <a:chExt cx="5078701" cy="6759494"/>
          </a:xfrm>
        </p:grpSpPr>
        <p:pic>
          <p:nvPicPr>
            <p:cNvPr id="240" name="Screen Shot 2019-05-26 at 23.01.05.png" descr="Screen Shot 2019-05-26 at 23.01.05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1832327"/>
              <a:ext cx="4941875" cy="492716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41" name="boat/chair?"/>
            <p:cNvSpPr txBox="1"/>
            <p:nvPr/>
          </p:nvSpPr>
          <p:spPr>
            <a:xfrm>
              <a:off x="342419" y="-1"/>
              <a:ext cx="4736283" cy="863601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defTabSz="584200"/>
            </a:lstStyle>
            <a:p>
              <a:r>
                <a:t>boat/chair?</a:t>
              </a:r>
            </a:p>
          </p:txBody>
        </p:sp>
      </p:grpSp>
      <p:grpSp>
        <p:nvGrpSpPr>
          <p:cNvPr id="245" name="Group"/>
          <p:cNvGrpSpPr/>
          <p:nvPr/>
        </p:nvGrpSpPr>
        <p:grpSpPr>
          <a:xfrm>
            <a:off x="10308401" y="3087572"/>
            <a:ext cx="5689601" cy="6768172"/>
            <a:chOff x="0" y="0"/>
            <a:chExt cx="5689600" cy="6768170"/>
          </a:xfrm>
        </p:grpSpPr>
        <p:pic>
          <p:nvPicPr>
            <p:cNvPr id="243" name="Image" descr="Image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1535770"/>
              <a:ext cx="5689600" cy="52324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44" name="Cathepsin S with ligand"/>
            <p:cNvSpPr txBox="1"/>
            <p:nvPr/>
          </p:nvSpPr>
          <p:spPr>
            <a:xfrm>
              <a:off x="536738" y="0"/>
              <a:ext cx="4616124" cy="1706880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91439" tIns="91439" rIns="91439" bIns="91439" numCol="1" anchor="t">
              <a:spAutoFit/>
            </a:bodyPr>
            <a:lstStyle/>
            <a:p>
              <a:r>
                <a:t>Cathepsin S with ligand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2" grpId="2" animBg="1" advAuto="0"/>
      <p:bldP spid="245" grpId="1" animBg="1" advAuto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Title 1"/>
          <p:cNvSpPr txBox="1">
            <a:spLocks noGrp="1"/>
          </p:cNvSpPr>
          <p:nvPr>
            <p:ph type="title"/>
          </p:nvPr>
        </p:nvSpPr>
        <p:spPr>
          <a:xfrm>
            <a:off x="1057205" y="-75518"/>
            <a:ext cx="22269590" cy="1181555"/>
          </a:xfrm>
          <a:prstGeom prst="rect">
            <a:avLst/>
          </a:prstGeom>
        </p:spPr>
        <p:txBody>
          <a:bodyPr/>
          <a:lstStyle/>
          <a:p>
            <a:r>
              <a:t>Picking the best crystal structure requires care</a:t>
            </a:r>
          </a:p>
        </p:txBody>
      </p:sp>
      <p:grpSp>
        <p:nvGrpSpPr>
          <p:cNvPr id="250" name="Group"/>
          <p:cNvGrpSpPr/>
          <p:nvPr/>
        </p:nvGrpSpPr>
        <p:grpSpPr>
          <a:xfrm>
            <a:off x="708607" y="1440189"/>
            <a:ext cx="7168374" cy="5482728"/>
            <a:chOff x="-52382" y="-340485"/>
            <a:chExt cx="7168372" cy="5482726"/>
          </a:xfrm>
        </p:grpSpPr>
        <p:pic>
          <p:nvPicPr>
            <p:cNvPr id="248" name="pic_3zov_bace_hunt.png" descr="pic_3zov_bace_hunt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618" y="773480"/>
              <a:ext cx="7069373" cy="436876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49" name="BACE (Hunt)"/>
            <p:cNvSpPr txBox="1"/>
            <p:nvPr/>
          </p:nvSpPr>
          <p:spPr>
            <a:xfrm>
              <a:off x="-52383" y="-340486"/>
              <a:ext cx="6735303" cy="983108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1828800">
                <a:lnSpc>
                  <a:spcPct val="90000"/>
                </a:lnSpc>
                <a:spcBef>
                  <a:spcPts val="2000"/>
                </a:spcBef>
                <a:defRPr sz="3200"/>
              </a:lvl1pPr>
            </a:lstStyle>
            <a:p>
              <a:r>
                <a:t>BACE (Hunt)</a:t>
              </a:r>
            </a:p>
          </p:txBody>
        </p:sp>
      </p:grpSp>
      <p:grpSp>
        <p:nvGrpSpPr>
          <p:cNvPr id="256" name="Group"/>
          <p:cNvGrpSpPr/>
          <p:nvPr/>
        </p:nvGrpSpPr>
        <p:grpSpPr>
          <a:xfrm>
            <a:off x="8527526" y="920433"/>
            <a:ext cx="15275282" cy="6525852"/>
            <a:chOff x="0" y="-838979"/>
            <a:chExt cx="15275281" cy="6525851"/>
          </a:xfrm>
        </p:grpSpPr>
        <p:sp>
          <p:nvSpPr>
            <p:cNvPr id="251" name="spleen tyrosine kinase"/>
            <p:cNvSpPr txBox="1"/>
            <p:nvPr/>
          </p:nvSpPr>
          <p:spPr>
            <a:xfrm>
              <a:off x="-1" y="-838980"/>
              <a:ext cx="7281408" cy="1824658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1828800">
                <a:lnSpc>
                  <a:spcPct val="90000"/>
                </a:lnSpc>
                <a:spcBef>
                  <a:spcPts val="2000"/>
                </a:spcBef>
                <a:defRPr sz="3000"/>
              </a:lvl1pPr>
            </a:lstStyle>
            <a:p>
              <a:r>
                <a:t>spleen tyrosine kinase</a:t>
              </a:r>
            </a:p>
          </p:txBody>
        </p:sp>
        <p:grpSp>
          <p:nvGrpSpPr>
            <p:cNvPr id="255" name="Group"/>
            <p:cNvGrpSpPr/>
            <p:nvPr/>
          </p:nvGrpSpPr>
          <p:grpSpPr>
            <a:xfrm>
              <a:off x="73863" y="312461"/>
              <a:ext cx="15201419" cy="5374411"/>
              <a:chOff x="0" y="0"/>
              <a:chExt cx="15201417" cy="5374410"/>
            </a:xfrm>
          </p:grpSpPr>
          <p:pic>
            <p:nvPicPr>
              <p:cNvPr id="252" name="pic_4pv0_sky.png" descr="pic_4pv0_sky.png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118449"/>
                <a:ext cx="7266958" cy="449086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53" name="pic_4px6_sky.png" descr="pic_4px6_sky.png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934460" y="0"/>
                <a:ext cx="7266958" cy="449086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254" name="Which protein structure?"/>
              <p:cNvSpPr txBox="1"/>
              <p:nvPr/>
            </p:nvSpPr>
            <p:spPr>
              <a:xfrm>
                <a:off x="4842737" y="4777930"/>
                <a:ext cx="6603940" cy="596481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 defTabSz="1828800">
                  <a:lnSpc>
                    <a:spcPct val="90000"/>
                  </a:lnSpc>
                  <a:spcBef>
                    <a:spcPts val="2000"/>
                  </a:spcBef>
                  <a:defRPr sz="3200" b="1"/>
                </a:lvl1pPr>
              </a:lstStyle>
              <a:p>
                <a:r>
                  <a:t>Which protein structure?</a:t>
                </a:r>
              </a:p>
            </p:txBody>
          </p:sp>
        </p:grpSp>
      </p:grpSp>
      <p:sp>
        <p:nvSpPr>
          <p:cNvPr id="257" name="Alternative side chain conformations need to be assessed carefully"/>
          <p:cNvSpPr txBox="1"/>
          <p:nvPr/>
        </p:nvSpPr>
        <p:spPr>
          <a:xfrm>
            <a:off x="927590" y="8545965"/>
            <a:ext cx="8833432" cy="236918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marL="285749" indent="-285749" defTabSz="584200">
              <a:buSzPct val="70000"/>
              <a:buChar char="•"/>
              <a:defRPr>
                <a:latin typeface="+mj-lt"/>
                <a:ea typeface="+mj-ea"/>
                <a:cs typeface="+mj-cs"/>
                <a:sym typeface="Helvetica Neue Light"/>
              </a:defRPr>
            </a:lvl1pPr>
          </a:lstStyle>
          <a:p>
            <a:r>
              <a:t>Alternative side chain conformations need to be assessed carefully</a:t>
            </a:r>
          </a:p>
        </p:txBody>
      </p:sp>
      <p:sp>
        <p:nvSpPr>
          <p:cNvPr id="258" name="Active site residue densities are important for choosing the right crystal structure"/>
          <p:cNvSpPr txBox="1"/>
          <p:nvPr/>
        </p:nvSpPr>
        <p:spPr>
          <a:xfrm>
            <a:off x="10016256" y="8545965"/>
            <a:ext cx="11141872" cy="236918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marL="285749" indent="-285749" defTabSz="584200">
              <a:buSzPct val="70000"/>
              <a:buChar char="•"/>
              <a:defRPr>
                <a:latin typeface="+mj-lt"/>
                <a:ea typeface="+mj-ea"/>
                <a:cs typeface="+mj-cs"/>
                <a:sym typeface="Helvetica Neue Light"/>
              </a:defRPr>
            </a:lvl1pPr>
          </a:lstStyle>
          <a:p>
            <a:r>
              <a:t>Active site residue densities are important for choosing the right crystal structure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" grpId="2" animBg="1" advAuto="0"/>
      <p:bldP spid="257" grpId="1" animBg="1" advAuto="0"/>
      <p:bldP spid="258" grpId="3" animBg="1" advAuto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Title 1"/>
          <p:cNvSpPr txBox="1">
            <a:spLocks noGrp="1"/>
          </p:cNvSpPr>
          <p:nvPr>
            <p:ph type="title"/>
          </p:nvPr>
        </p:nvSpPr>
        <p:spPr>
          <a:xfrm>
            <a:off x="1057205" y="-49327"/>
            <a:ext cx="22269590" cy="1181555"/>
          </a:xfrm>
          <a:prstGeom prst="rect">
            <a:avLst/>
          </a:prstGeom>
        </p:spPr>
        <p:txBody>
          <a:bodyPr/>
          <a:lstStyle/>
          <a:p>
            <a:r>
              <a:t>The RCSB PDB report can help with choosing structures</a:t>
            </a:r>
          </a:p>
        </p:txBody>
      </p:sp>
      <p:pic>
        <p:nvPicPr>
          <p:cNvPr id="261" name="Jnk1_2gmx_pdb_report.png" descr="Jnk1_2gmx_pdb_repor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1239" y="5099050"/>
            <a:ext cx="11937520" cy="3517900"/>
          </a:xfrm>
          <a:prstGeom prst="rect">
            <a:avLst/>
          </a:prstGeom>
          <a:ln w="12700">
            <a:miter lim="400000"/>
          </a:ln>
        </p:spPr>
      </p:pic>
      <p:sp>
        <p:nvSpPr>
          <p:cNvPr id="262" name="Jnk1 - 2GMX"/>
          <p:cNvSpPr txBox="1"/>
          <p:nvPr/>
        </p:nvSpPr>
        <p:spPr>
          <a:xfrm>
            <a:off x="3570882" y="3443024"/>
            <a:ext cx="3900782" cy="94488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tIns="91439" bIns="91439">
            <a:spAutoFit/>
          </a:bodyPr>
          <a:lstStyle/>
          <a:p>
            <a:r>
              <a:t>Jnk1 - 2GMX</a:t>
            </a:r>
          </a:p>
        </p:txBody>
      </p:sp>
      <p:grpSp>
        <p:nvGrpSpPr>
          <p:cNvPr id="265" name="Group"/>
          <p:cNvGrpSpPr/>
          <p:nvPr/>
        </p:nvGrpSpPr>
        <p:grpSpPr>
          <a:xfrm>
            <a:off x="13178212" y="3443024"/>
            <a:ext cx="8928101" cy="5173926"/>
            <a:chOff x="0" y="0"/>
            <a:chExt cx="8928100" cy="5173925"/>
          </a:xfrm>
        </p:grpSpPr>
        <p:pic>
          <p:nvPicPr>
            <p:cNvPr id="263" name="Jnk1_3elj_pdb_report.png" descr="Jnk1_3elj_pdb_report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1656025"/>
              <a:ext cx="8928100" cy="35179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64" name="Jnk1 - 3ELJ"/>
            <p:cNvSpPr txBox="1"/>
            <p:nvPr/>
          </p:nvSpPr>
          <p:spPr>
            <a:xfrm>
              <a:off x="3221150" y="0"/>
              <a:ext cx="3548555" cy="944880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91439" tIns="91439" rIns="91439" bIns="91439" numCol="1" anchor="t">
              <a:spAutoFit/>
            </a:bodyPr>
            <a:lstStyle/>
            <a:p>
              <a:r>
                <a:t>Jnk1 - 3ELJ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5" grpId="1" animBg="1" advAuto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Title 1"/>
          <p:cNvSpPr txBox="1">
            <a:spLocks noGrp="1"/>
          </p:cNvSpPr>
          <p:nvPr>
            <p:ph type="title"/>
          </p:nvPr>
        </p:nvSpPr>
        <p:spPr>
          <a:xfrm>
            <a:off x="1057205" y="-23136"/>
            <a:ext cx="22269590" cy="1181555"/>
          </a:xfrm>
          <a:prstGeom prst="rect">
            <a:avLst/>
          </a:prstGeom>
        </p:spPr>
        <p:txBody>
          <a:bodyPr/>
          <a:lstStyle>
            <a:lvl1pPr defTabSz="1463040">
              <a:defRPr sz="4800"/>
            </a:lvl1pPr>
          </a:lstStyle>
          <a:p>
            <a:r>
              <a:t>The Iridium score can help assess the trustworthiness of an X-ray structure</a:t>
            </a:r>
          </a:p>
        </p:txBody>
      </p:sp>
      <p:sp>
        <p:nvSpPr>
          <p:cNvPr id="268" name="Warren et al. Drug Discovery Today (2012) 17 270-1281"/>
          <p:cNvSpPr txBox="1"/>
          <p:nvPr/>
        </p:nvSpPr>
        <p:spPr>
          <a:xfrm>
            <a:off x="586111" y="12991078"/>
            <a:ext cx="10450019" cy="59375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tIns="91439" bIns="91439">
            <a:spAutoFit/>
          </a:bodyPr>
          <a:lstStyle/>
          <a:p>
            <a:pPr defTabSz="457200">
              <a:lnSpc>
                <a:spcPts val="4200"/>
              </a:lnSpc>
              <a:defRPr sz="2700">
                <a:solidFill>
                  <a:srgbClr val="016EBC"/>
                </a:solidFill>
                <a:latin typeface="+mj-lt"/>
                <a:ea typeface="+mj-ea"/>
                <a:cs typeface="+mj-cs"/>
                <a:sym typeface="Helvetica Neue Light"/>
              </a:defRPr>
            </a:pPr>
            <a:r>
              <a:t>Warren et al. </a:t>
            </a:r>
            <a:r>
              <a:rPr i="1">
                <a:latin typeface="Helvetica Neue"/>
                <a:ea typeface="Helvetica Neue"/>
                <a:cs typeface="Helvetica Neue"/>
                <a:sym typeface="Helvetica Neue"/>
              </a:rPr>
              <a:t>Drug Discovery Today </a:t>
            </a:r>
            <a:r>
              <a:t>(2012) </a:t>
            </a:r>
            <a:r>
              <a:rPr b="1">
                <a:latin typeface="Helvetica Neue"/>
                <a:ea typeface="Helvetica Neue"/>
                <a:cs typeface="Helvetica Neue"/>
                <a:sym typeface="Helvetica Neue"/>
              </a:rPr>
              <a:t>17 </a:t>
            </a:r>
            <a:r>
              <a:t>270-1281</a:t>
            </a:r>
          </a:p>
        </p:txBody>
      </p:sp>
      <p:grpSp>
        <p:nvGrpSpPr>
          <p:cNvPr id="272" name="Group"/>
          <p:cNvGrpSpPr/>
          <p:nvPr/>
        </p:nvGrpSpPr>
        <p:grpSpPr>
          <a:xfrm>
            <a:off x="10163810" y="4633582"/>
            <a:ext cx="13483233" cy="8845080"/>
            <a:chOff x="0" y="0"/>
            <a:chExt cx="13483232" cy="8845078"/>
          </a:xfrm>
        </p:grpSpPr>
        <p:pic>
          <p:nvPicPr>
            <p:cNvPr id="269" name="Screenshot 2023-07-21 at 15.21.21.png" descr="Screenshot 2023-07-21 at 15.21.21.png"/>
            <p:cNvPicPr>
              <a:picLocks noChangeAspect="1"/>
            </p:cNvPicPr>
            <p:nvPr/>
          </p:nvPicPr>
          <p:blipFill>
            <a:blip r:embed="rId2"/>
            <a:srcRect r="13213"/>
            <a:stretch>
              <a:fillRect/>
            </a:stretch>
          </p:blipFill>
          <p:spPr>
            <a:xfrm>
              <a:off x="0" y="0"/>
              <a:ext cx="13483232" cy="166238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aphicFrame>
          <p:nvGraphicFramePr>
            <p:cNvPr id="270" name="Table 1"/>
            <p:cNvGraphicFramePr/>
            <p:nvPr/>
          </p:nvGraphicFramePr>
          <p:xfrm>
            <a:off x="2654826" y="5797395"/>
            <a:ext cx="10226575" cy="3047683"/>
          </p:xfrm>
          <a:graphic>
            <a:graphicData uri="http://schemas.openxmlformats.org/drawingml/2006/table">
              <a:tbl>
                <a:tblPr firstRow="1" bandRow="1">
                  <a:tableStyleId>{C7B018BB-80A7-4F77-B60F-C8B233D01FF8}</a:tableStyleId>
                </a:tblPr>
                <a:tblGrid>
                  <a:gridCol w="2556644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2556644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2556644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  <a:gridCol w="2556644">
                    <a:extLst>
                      <a:ext uri="{9D8B030D-6E8A-4147-A177-3AD203B41FA5}">
                        <a16:colId xmlns:a16="http://schemas.microsoft.com/office/drawing/2014/main" val="20003"/>
                      </a:ext>
                    </a:extLst>
                  </a:gridCol>
                </a:tblGrid>
                <a:tr h="596711">
                  <a:tc>
                    <a:txBody>
                      <a:bodyPr/>
                      <a:lstStyle/>
                      <a:p>
                        <a:pPr algn="ctr">
                          <a:lnSpc>
                            <a:spcPts val="4600"/>
                          </a:lnSpc>
                          <a:tabLst>
                            <a:tab pos="1181100" algn="l"/>
                          </a:tabLst>
                          <a:defRPr sz="3000" b="0">
                            <a:latin typeface="Helvetica Neue Medium"/>
                            <a:ea typeface="Helvetica Neue Medium"/>
                            <a:cs typeface="Helvetica Neue Medium"/>
                            <a:sym typeface="Helvetica Neue Medium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12700">
                        <a:solidFill>
                          <a:srgbClr val="606060"/>
                        </a:solidFill>
                        <a:miter lim="400000"/>
                      </a:lnL>
                      <a:lnR w="12700">
                        <a:solidFill>
                          <a:srgbClr val="929292"/>
                        </a:solidFill>
                        <a:miter lim="400000"/>
                      </a:lnR>
                      <a:lnT w="12700">
                        <a:solidFill>
                          <a:srgbClr val="606060"/>
                        </a:solidFill>
                        <a:miter lim="400000"/>
                      </a:lnT>
                      <a:lnB w="12700">
                        <a:solidFill>
                          <a:srgbClr val="606060"/>
                        </a:solidFill>
                        <a:miter lim="400000"/>
                      </a:lnB>
                      <a:solidFill>
                        <a:srgbClr val="01710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>
                          <a:lnSpc>
                            <a:spcPts val="4600"/>
                          </a:lnSpc>
                          <a:tabLst>
                            <a:tab pos="1181100" algn="l"/>
                          </a:tabLst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3000">
                            <a:solidFill>
                              <a:srgbClr val="FFFFFF"/>
                            </a:solidFill>
                            <a:latin typeface="Helvetica Neue Medium"/>
                            <a:ea typeface="Helvetica Neue Medium"/>
                            <a:cs typeface="Helvetica Neue Medium"/>
                            <a:sym typeface="Helvetica Neue Medium"/>
                          </a:rPr>
                          <a:t>HT</a:t>
                        </a:r>
                      </a:p>
                    </a:txBody>
                    <a:tcPr marL="50800" marR="50800" marT="50800" marB="50800" anchor="ctr" horzOverflow="overflow">
                      <a:lnL w="12700">
                        <a:solidFill>
                          <a:srgbClr val="929292"/>
                        </a:solidFill>
                        <a:miter lim="400000"/>
                      </a:lnL>
                      <a:lnR w="12700">
                        <a:solidFill>
                          <a:srgbClr val="929292"/>
                        </a:solidFill>
                        <a:miter lim="400000"/>
                      </a:lnR>
                      <a:lnT w="12700">
                        <a:solidFill>
                          <a:srgbClr val="606060"/>
                        </a:solidFill>
                        <a:miter lim="400000"/>
                      </a:lnT>
                      <a:lnB w="12700">
                        <a:solidFill>
                          <a:srgbClr val="606060"/>
                        </a:solidFill>
                        <a:miter lim="400000"/>
                      </a:lnB>
                      <a:solidFill>
                        <a:srgbClr val="01710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>
                          <a:lnSpc>
                            <a:spcPts val="4600"/>
                          </a:lnSpc>
                          <a:tabLst>
                            <a:tab pos="1181100" algn="l"/>
                          </a:tabLst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3000">
                            <a:solidFill>
                              <a:srgbClr val="FFFFFF"/>
                            </a:solidFill>
                            <a:latin typeface="Helvetica Neue Medium"/>
                            <a:ea typeface="Helvetica Neue Medium"/>
                            <a:cs typeface="Helvetica Neue Medium"/>
                            <a:sym typeface="Helvetica Neue Medium"/>
                          </a:rPr>
                          <a:t>MT</a:t>
                        </a:r>
                      </a:p>
                    </a:txBody>
                    <a:tcPr marL="50800" marR="50800" marT="50800" marB="50800" anchor="ctr" horzOverflow="overflow">
                      <a:lnL w="12700">
                        <a:solidFill>
                          <a:srgbClr val="929292"/>
                        </a:solidFill>
                        <a:miter lim="400000"/>
                      </a:lnL>
                      <a:lnR w="12700">
                        <a:solidFill>
                          <a:srgbClr val="929292"/>
                        </a:solidFill>
                        <a:miter lim="400000"/>
                      </a:lnR>
                      <a:lnT w="12700">
                        <a:solidFill>
                          <a:srgbClr val="606060"/>
                        </a:solidFill>
                        <a:miter lim="400000"/>
                      </a:lnT>
                      <a:lnB w="12700">
                        <a:solidFill>
                          <a:srgbClr val="606060"/>
                        </a:solidFill>
                        <a:miter lim="400000"/>
                      </a:lnB>
                      <a:solidFill>
                        <a:srgbClr val="01710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>
                          <a:lnSpc>
                            <a:spcPts val="4600"/>
                          </a:lnSpc>
                          <a:tabLst>
                            <a:tab pos="1181100" algn="l"/>
                          </a:tabLst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3000">
                            <a:solidFill>
                              <a:srgbClr val="FFFFFF"/>
                            </a:solidFill>
                            <a:latin typeface="Helvetica Neue Medium"/>
                            <a:ea typeface="Helvetica Neue Medium"/>
                            <a:cs typeface="Helvetica Neue Medium"/>
                            <a:sym typeface="Helvetica Neue Medium"/>
                          </a:rPr>
                          <a:t>NT</a:t>
                        </a:r>
                      </a:p>
                    </a:txBody>
                    <a:tcPr marL="50800" marR="50800" marT="50800" marB="50800" anchor="ctr" horzOverflow="overflow">
                      <a:lnL w="12700">
                        <a:solidFill>
                          <a:srgbClr val="929292"/>
                        </a:solidFill>
                        <a:miter lim="400000"/>
                      </a:lnL>
                      <a:lnR w="12700">
                        <a:solidFill>
                          <a:srgbClr val="606060"/>
                        </a:solidFill>
                        <a:miter lim="400000"/>
                      </a:lnR>
                      <a:lnT w="12700">
                        <a:solidFill>
                          <a:srgbClr val="606060"/>
                        </a:solidFill>
                        <a:miter lim="400000"/>
                      </a:lnT>
                      <a:lnB w="12700">
                        <a:solidFill>
                          <a:srgbClr val="606060"/>
                        </a:solidFill>
                        <a:miter lim="400000"/>
                      </a:lnB>
                      <a:solidFill>
                        <a:srgbClr val="01710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596711">
                  <a:tc>
                    <a:txBody>
                      <a:bodyPr/>
                      <a:lstStyle/>
                      <a:p>
                        <a:pPr algn="ctr">
                          <a:lnSpc>
                            <a:spcPts val="4600"/>
                          </a:lnSpc>
                          <a:defRPr sz="1800"/>
                        </a:pPr>
                        <a:r>
                          <a:rPr sz="3000">
                            <a:latin typeface="Helvetica Neue"/>
                            <a:ea typeface="Helvetica Neue"/>
                            <a:cs typeface="Helvetica Neue"/>
                            <a:sym typeface="Helvetica Neue"/>
                          </a:rPr>
                          <a:t>Ligand</a:t>
                        </a:r>
                      </a:p>
                    </a:txBody>
                    <a:tcPr marL="50800" marR="50800" marT="50800" marB="50800" anchor="ctr" horzOverflow="overflow">
                      <a:lnL w="12700">
                        <a:solidFill>
                          <a:srgbClr val="606060"/>
                        </a:solidFill>
                        <a:miter lim="400000"/>
                      </a:lnL>
                      <a:lnR w="12700">
                        <a:solidFill>
                          <a:srgbClr val="B8B8B8"/>
                        </a:solidFill>
                        <a:miter lim="400000"/>
                      </a:lnR>
                      <a:lnT w="12700">
                        <a:solidFill>
                          <a:srgbClr val="606060"/>
                        </a:solidFill>
                        <a:miter lim="400000"/>
                      </a:lnT>
                      <a:lnB w="12700">
                        <a:solidFill>
                          <a:srgbClr val="B8B8B8"/>
                        </a:solidFill>
                        <a:miter lim="400000"/>
                      </a:lnB>
                      <a:solidFill>
                        <a:srgbClr val="EBEBEB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>
                          <a:lnSpc>
                            <a:spcPts val="4600"/>
                          </a:lnSpc>
                          <a:defRPr sz="1800"/>
                        </a:pPr>
                        <a:r>
                          <a:rPr sz="3000">
                            <a:latin typeface="Helvetica Neue"/>
                            <a:ea typeface="Helvetica Neue"/>
                            <a:cs typeface="Helvetica Neue"/>
                            <a:sym typeface="Helvetica Neue"/>
                          </a:rPr>
                          <a:t>&gt; 0.9</a:t>
                        </a:r>
                      </a:p>
                    </a:txBody>
                    <a:tcPr marL="50800" marR="50800" marT="50800" marB="50800" anchor="ctr" horzOverflow="overflow">
                      <a:lnL w="12700">
                        <a:solidFill>
                          <a:srgbClr val="B8B8B8"/>
                        </a:solidFill>
                        <a:miter lim="400000"/>
                      </a:lnL>
                      <a:lnR w="12700">
                        <a:solidFill>
                          <a:srgbClr val="B8B8B8"/>
                        </a:solidFill>
                        <a:miter lim="400000"/>
                      </a:lnR>
                      <a:lnT w="12700">
                        <a:solidFill>
                          <a:srgbClr val="606060"/>
                        </a:solidFill>
                        <a:miter lim="400000"/>
                      </a:lnT>
                      <a:lnB w="12700">
                        <a:solidFill>
                          <a:srgbClr val="B8B8B8"/>
                        </a:solidFill>
                        <a:miter lim="400000"/>
                      </a:lnB>
                      <a:solidFill>
                        <a:srgbClr val="EBEBEB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>
                          <a:lnSpc>
                            <a:spcPts val="4600"/>
                          </a:lnSpc>
                          <a:defRPr sz="1800"/>
                        </a:pPr>
                        <a:r>
                          <a:rPr sz="3000">
                            <a:latin typeface="Helvetica Neue"/>
                            <a:ea typeface="Helvetica Neue"/>
                            <a:cs typeface="Helvetica Neue"/>
                            <a:sym typeface="Helvetica Neue"/>
                          </a:rPr>
                          <a:t>&lt; 0.9 and &gt; 0.5</a:t>
                        </a:r>
                      </a:p>
                    </a:txBody>
                    <a:tcPr marL="50800" marR="50800" marT="50800" marB="50800" anchor="ctr" horzOverflow="overflow">
                      <a:lnL w="12700">
                        <a:solidFill>
                          <a:srgbClr val="B8B8B8"/>
                        </a:solidFill>
                        <a:miter lim="400000"/>
                      </a:lnL>
                      <a:lnR w="12700">
                        <a:solidFill>
                          <a:srgbClr val="B8B8B8"/>
                        </a:solidFill>
                        <a:miter lim="400000"/>
                      </a:lnR>
                      <a:lnT w="12700">
                        <a:solidFill>
                          <a:srgbClr val="606060"/>
                        </a:solidFill>
                        <a:miter lim="400000"/>
                      </a:lnT>
                      <a:lnB w="12700">
                        <a:solidFill>
                          <a:srgbClr val="B8B8B8"/>
                        </a:solidFill>
                        <a:miter lim="400000"/>
                      </a:lnB>
                      <a:solidFill>
                        <a:srgbClr val="EBEBEB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>
                          <a:lnSpc>
                            <a:spcPts val="4600"/>
                          </a:lnSpc>
                          <a:defRPr sz="1800"/>
                        </a:pPr>
                        <a:r>
                          <a:rPr sz="3000">
                            <a:latin typeface="Helvetica Neue"/>
                            <a:ea typeface="Helvetica Neue"/>
                            <a:cs typeface="Helvetica Neue"/>
                            <a:sym typeface="Helvetica Neue"/>
                          </a:rPr>
                          <a:t>&lt; 0.5</a:t>
                        </a:r>
                      </a:p>
                    </a:txBody>
                    <a:tcPr marL="50800" marR="50800" marT="50800" marB="50800" anchor="ctr" horzOverflow="overflow">
                      <a:lnL w="12700">
                        <a:solidFill>
                          <a:srgbClr val="B8B8B8"/>
                        </a:solidFill>
                        <a:miter lim="400000"/>
                      </a:lnL>
                      <a:lnR w="12700">
                        <a:solidFill>
                          <a:srgbClr val="606060"/>
                        </a:solidFill>
                        <a:miter lim="400000"/>
                      </a:lnR>
                      <a:lnT w="12700">
                        <a:solidFill>
                          <a:srgbClr val="606060"/>
                        </a:solidFill>
                        <a:miter lim="400000"/>
                      </a:lnT>
                      <a:lnB w="12700">
                        <a:solidFill>
                          <a:srgbClr val="B8B8B8"/>
                        </a:solidFill>
                        <a:miter lim="400000"/>
                      </a:lnB>
                      <a:solidFill>
                        <a:srgbClr val="EBEBEB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596711">
                  <a:tc>
                    <a:txBody>
                      <a:bodyPr/>
                      <a:lstStyle/>
                      <a:p>
                        <a:pPr algn="ctr">
                          <a:lnSpc>
                            <a:spcPts val="4600"/>
                          </a:lnSpc>
                          <a:defRPr sz="1800"/>
                        </a:pPr>
                        <a:r>
                          <a:rPr sz="3000">
                            <a:latin typeface="Helvetica Neue"/>
                            <a:ea typeface="Helvetica Neue"/>
                            <a:cs typeface="Helvetica Neue"/>
                            <a:sym typeface="Helvetica Neue"/>
                          </a:rPr>
                          <a:t>Active Site</a:t>
                        </a:r>
                      </a:p>
                    </a:txBody>
                    <a:tcPr marL="50800" marR="50800" marT="50800" marB="50800" anchor="ctr" horzOverflow="overflow">
                      <a:lnL w="12700">
                        <a:solidFill>
                          <a:srgbClr val="606060"/>
                        </a:solidFill>
                        <a:miter lim="400000"/>
                      </a:lnL>
                      <a:lnR w="12700">
                        <a:solidFill>
                          <a:srgbClr val="B8B8B8"/>
                        </a:solidFill>
                        <a:miter lim="400000"/>
                      </a:lnR>
                      <a:lnT w="12700">
                        <a:solidFill>
                          <a:srgbClr val="B8B8B8"/>
                        </a:solidFill>
                        <a:miter lim="400000"/>
                      </a:lnT>
                      <a:lnB w="12700">
                        <a:solidFill>
                          <a:srgbClr val="606060"/>
                        </a:solidFill>
                        <a:miter lim="400000"/>
                      </a:lnB>
                      <a:solidFill>
                        <a:srgbClr val="E1E0DA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>
                          <a:lnSpc>
                            <a:spcPts val="4600"/>
                          </a:lnSpc>
                          <a:defRPr sz="1800"/>
                        </a:pPr>
                        <a:r>
                          <a:rPr sz="3000">
                            <a:latin typeface="Helvetica Neue"/>
                            <a:ea typeface="Helvetica Neue"/>
                            <a:cs typeface="Helvetica Neue"/>
                            <a:sym typeface="Helvetica Neue"/>
                          </a:rPr>
                          <a:t>&gt; 0.95</a:t>
                        </a:r>
                      </a:p>
                    </a:txBody>
                    <a:tcPr marL="50800" marR="50800" marT="50800" marB="50800" anchor="ctr" horzOverflow="overflow">
                      <a:lnL w="12700">
                        <a:solidFill>
                          <a:srgbClr val="B8B8B8"/>
                        </a:solidFill>
                        <a:miter lim="400000"/>
                      </a:lnL>
                      <a:lnR w="12700">
                        <a:solidFill>
                          <a:srgbClr val="B8B8B8"/>
                        </a:solidFill>
                        <a:miter lim="400000"/>
                      </a:lnR>
                      <a:lnT w="12700">
                        <a:solidFill>
                          <a:srgbClr val="B8B8B8"/>
                        </a:solidFill>
                        <a:miter lim="400000"/>
                      </a:lnT>
                      <a:lnB w="12700">
                        <a:solidFill>
                          <a:srgbClr val="606060"/>
                        </a:solidFill>
                        <a:miter lim="400000"/>
                      </a:lnB>
                      <a:solidFill>
                        <a:srgbClr val="E1E0DA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>
                          <a:lnSpc>
                            <a:spcPts val="4600"/>
                          </a:lnSpc>
                          <a:defRPr sz="1800"/>
                        </a:pPr>
                        <a:r>
                          <a:rPr sz="3000">
                            <a:latin typeface="Helvetica Neue"/>
                            <a:ea typeface="Helvetica Neue"/>
                            <a:cs typeface="Helvetica Neue"/>
                            <a:sym typeface="Helvetica Neue"/>
                          </a:rPr>
                          <a:t>&lt; 0.95 and &gt; 0.5</a:t>
                        </a:r>
                      </a:p>
                    </a:txBody>
                    <a:tcPr marL="50800" marR="50800" marT="50800" marB="50800" anchor="ctr" horzOverflow="overflow">
                      <a:lnL w="12700">
                        <a:solidFill>
                          <a:srgbClr val="B8B8B8"/>
                        </a:solidFill>
                        <a:miter lim="400000"/>
                      </a:lnL>
                      <a:lnR w="12700">
                        <a:solidFill>
                          <a:srgbClr val="B8B8B8"/>
                        </a:solidFill>
                        <a:miter lim="400000"/>
                      </a:lnR>
                      <a:lnT w="12700">
                        <a:solidFill>
                          <a:srgbClr val="B8B8B8"/>
                        </a:solidFill>
                        <a:miter lim="400000"/>
                      </a:lnT>
                      <a:lnB w="12700">
                        <a:solidFill>
                          <a:srgbClr val="606060"/>
                        </a:solidFill>
                        <a:miter lim="400000"/>
                      </a:lnB>
                      <a:solidFill>
                        <a:srgbClr val="E1E0DA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>
                          <a:lnSpc>
                            <a:spcPts val="4600"/>
                          </a:lnSpc>
                          <a:defRPr sz="1800"/>
                        </a:pPr>
                        <a:r>
                          <a:rPr sz="3000">
                            <a:latin typeface="Helvetica Neue"/>
                            <a:ea typeface="Helvetica Neue"/>
                            <a:cs typeface="Helvetica Neue"/>
                            <a:sym typeface="Helvetica Neue"/>
                          </a:rPr>
                          <a:t>&lt; 0.5</a:t>
                        </a:r>
                      </a:p>
                    </a:txBody>
                    <a:tcPr marL="50800" marR="50800" marT="50800" marB="50800" anchor="ctr" horzOverflow="overflow">
                      <a:lnL w="12700">
                        <a:solidFill>
                          <a:srgbClr val="B8B8B8"/>
                        </a:solidFill>
                        <a:miter lim="400000"/>
                      </a:lnL>
                      <a:lnR w="12700">
                        <a:solidFill>
                          <a:srgbClr val="606060"/>
                        </a:solidFill>
                        <a:miter lim="400000"/>
                      </a:lnR>
                      <a:lnT w="12700">
                        <a:solidFill>
                          <a:srgbClr val="B8B8B8"/>
                        </a:solidFill>
                        <a:miter lim="400000"/>
                      </a:lnT>
                      <a:lnB w="12700">
                        <a:solidFill>
                          <a:srgbClr val="606060"/>
                        </a:solidFill>
                        <a:miter lim="400000"/>
                      </a:lnB>
                      <a:solidFill>
                        <a:srgbClr val="E1E0DA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</a:tbl>
            </a:graphicData>
          </a:graphic>
        </p:graphicFrame>
        <p:sp>
          <p:nvSpPr>
            <p:cNvPr id="271" name="12 Features to inform the Iridium Score:…"/>
            <p:cNvSpPr txBox="1"/>
            <p:nvPr/>
          </p:nvSpPr>
          <p:spPr>
            <a:xfrm>
              <a:off x="1079888" y="2220999"/>
              <a:ext cx="7934516" cy="3822507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defTabSz="584200">
                <a:defRPr sz="3500">
                  <a:latin typeface="+mj-lt"/>
                  <a:ea typeface="+mj-ea"/>
                  <a:cs typeface="+mj-cs"/>
                  <a:sym typeface="Helvetica Neue Light"/>
                </a:defRPr>
              </a:pPr>
              <a:r>
                <a:t>12 Features to inform the Iridium Score:</a:t>
              </a:r>
            </a:p>
            <a:p>
              <a:pPr marL="228600" indent="-228600" defTabSz="584200">
                <a:buSzPct val="70000"/>
                <a:buChar char="•"/>
                <a:defRPr sz="3500">
                  <a:latin typeface="+mj-lt"/>
                  <a:ea typeface="+mj-ea"/>
                  <a:cs typeface="+mj-cs"/>
                  <a:sym typeface="Helvetica Neue Light"/>
                </a:defRPr>
              </a:pPr>
              <a:r>
                <a:t>R-free value</a:t>
              </a:r>
            </a:p>
            <a:p>
              <a:pPr marL="228600" indent="-228600" defTabSz="584200">
                <a:buSzPct val="70000"/>
                <a:buChar char="•"/>
                <a:defRPr sz="3500">
                  <a:latin typeface="+mj-lt"/>
                  <a:ea typeface="+mj-ea"/>
                  <a:cs typeface="+mj-cs"/>
                  <a:sym typeface="Helvetica Neue Light"/>
                </a:defRPr>
              </a:pPr>
              <a:r>
                <a:t>Resolution</a:t>
              </a:r>
            </a:p>
            <a:p>
              <a:pPr marL="228600" indent="-228600" defTabSz="584200">
                <a:buSzPct val="70000"/>
                <a:buChar char="•"/>
                <a:defRPr sz="3500">
                  <a:latin typeface="+mj-lt"/>
                  <a:ea typeface="+mj-ea"/>
                  <a:cs typeface="+mj-cs"/>
                  <a:sym typeface="Helvetica Neue Light"/>
                </a:defRPr>
              </a:pPr>
              <a:r>
                <a:t>Density coverage of ligand heavy atoms</a:t>
              </a:r>
            </a:p>
            <a:p>
              <a:pPr marL="228600" indent="-228600" defTabSz="584200">
                <a:buSzPct val="70000"/>
                <a:buChar char="•"/>
                <a:defRPr sz="3500">
                  <a:latin typeface="+mj-lt"/>
                  <a:ea typeface="+mj-ea"/>
                  <a:cs typeface="+mj-cs"/>
                  <a:sym typeface="Helvetica Neue Light"/>
                </a:defRPr>
              </a:pPr>
              <a:r>
                <a:t>Active site density coverage</a:t>
              </a:r>
            </a:p>
            <a:p>
              <a:pPr marL="228600" indent="-228600" defTabSz="584200">
                <a:buSzPct val="70000"/>
                <a:buChar char="•"/>
                <a:defRPr sz="3500">
                  <a:latin typeface="+mj-lt"/>
                  <a:ea typeface="+mj-ea"/>
                  <a:cs typeface="+mj-cs"/>
                  <a:sym typeface="Helvetica Neue Light"/>
                </a:defRPr>
              </a:pPr>
              <a:r>
                <a:t>Alternative locations active site/ligands</a:t>
              </a:r>
            </a:p>
            <a:p>
              <a:pPr marL="228600" indent="-228600" defTabSz="584200">
                <a:buSzPct val="70000"/>
                <a:buChar char="•"/>
                <a:defRPr sz="3500">
                  <a:latin typeface="+mj-lt"/>
                  <a:ea typeface="+mj-ea"/>
                  <a:cs typeface="+mj-cs"/>
                  <a:sym typeface="Helvetica Neue Light"/>
                </a:defRPr>
              </a:pPr>
              <a:r>
                <a:t>[…]</a:t>
              </a:r>
            </a:p>
          </p:txBody>
        </p:sp>
      </p:grpSp>
      <p:grpSp>
        <p:nvGrpSpPr>
          <p:cNvPr id="275" name="Group"/>
          <p:cNvGrpSpPr/>
          <p:nvPr/>
        </p:nvGrpSpPr>
        <p:grpSpPr>
          <a:xfrm>
            <a:off x="1280971" y="1820782"/>
            <a:ext cx="8874765" cy="10074436"/>
            <a:chOff x="0" y="0"/>
            <a:chExt cx="8874763" cy="10074434"/>
          </a:xfrm>
        </p:grpSpPr>
        <p:pic>
          <p:nvPicPr>
            <p:cNvPr id="273" name="Image" descr="Imag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5534" y="0"/>
              <a:ext cx="8689230" cy="1007443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74" name="Image" descr="Image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8111686"/>
              <a:ext cx="3810000" cy="13335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276" name="Screenshot 2023-07-21 at 14.22.55.png" descr="Screenshot 2023-07-21 at 14.22.55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12340" y="984190"/>
            <a:ext cx="9612412" cy="334749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2" grpId="2" animBg="1" advAuto="0"/>
      <p:bldP spid="275" grpId="1" animBg="1" advAuto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Title 1"/>
          <p:cNvSpPr txBox="1">
            <a:spLocks noGrp="1"/>
          </p:cNvSpPr>
          <p:nvPr>
            <p:ph type="title"/>
          </p:nvPr>
        </p:nvSpPr>
        <p:spPr>
          <a:xfrm>
            <a:off x="2799060" y="-23136"/>
            <a:ext cx="18785880" cy="1181555"/>
          </a:xfrm>
          <a:prstGeom prst="rect">
            <a:avLst/>
          </a:prstGeom>
        </p:spPr>
        <p:txBody>
          <a:bodyPr/>
          <a:lstStyle/>
          <a:p>
            <a:r>
              <a:t>Missing information in structures: Hydrogen atoms</a:t>
            </a:r>
          </a:p>
        </p:txBody>
      </p:sp>
      <p:sp>
        <p:nvSpPr>
          <p:cNvPr id="279" name="Missing from most crystal structures…"/>
          <p:cNvSpPr txBox="1"/>
          <p:nvPr/>
        </p:nvSpPr>
        <p:spPr>
          <a:xfrm>
            <a:off x="1406151" y="3953326"/>
            <a:ext cx="10665975" cy="626046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tIns="91439" bIns="91439">
            <a:spAutoFit/>
          </a:bodyPr>
          <a:lstStyle/>
          <a:p>
            <a:pPr marL="508000" indent="-508000" defTabSz="457200">
              <a:lnSpc>
                <a:spcPts val="7000"/>
              </a:lnSpc>
              <a:buSzPct val="90000"/>
              <a:buChar char="•"/>
              <a:defRPr>
                <a:latin typeface="+mj-lt"/>
                <a:ea typeface="+mj-ea"/>
                <a:cs typeface="+mj-cs"/>
                <a:sym typeface="Helvetica Neue Light"/>
              </a:defRPr>
            </a:pPr>
            <a:r>
              <a:t>Missing from most crystal structures</a:t>
            </a:r>
          </a:p>
          <a:p>
            <a:pPr marL="508000" indent="-508000" defTabSz="457200">
              <a:lnSpc>
                <a:spcPts val="7000"/>
              </a:lnSpc>
              <a:buSzPct val="90000"/>
              <a:buChar char="•"/>
              <a:defRPr>
                <a:latin typeface="+mj-lt"/>
                <a:ea typeface="+mj-ea"/>
                <a:cs typeface="+mj-cs"/>
                <a:sym typeface="Helvetica Neue Light"/>
              </a:defRPr>
            </a:pPr>
            <a:r>
              <a:t>Needed for molecular modelling</a:t>
            </a:r>
          </a:p>
          <a:p>
            <a:pPr marL="508000" indent="-508000" defTabSz="457200">
              <a:lnSpc>
                <a:spcPts val="7000"/>
              </a:lnSpc>
              <a:buSzPct val="90000"/>
              <a:buChar char="•"/>
              <a:defRPr>
                <a:latin typeface="+mj-lt"/>
                <a:ea typeface="+mj-ea"/>
                <a:cs typeface="+mj-cs"/>
                <a:sym typeface="Helvetica Neue Light"/>
              </a:defRPr>
            </a:pPr>
            <a:r>
              <a:t>Most MD packages (AMBER, CHARMM, GROMACS, etc.) include tools to “automatically” add H-atoms.</a:t>
            </a:r>
          </a:p>
          <a:p>
            <a:pPr marL="508000" indent="-508000" defTabSz="457200">
              <a:lnSpc>
                <a:spcPts val="7000"/>
              </a:lnSpc>
              <a:buSzPct val="90000"/>
              <a:buChar char="•"/>
              <a:defRPr>
                <a:latin typeface="+mj-lt"/>
                <a:ea typeface="+mj-ea"/>
                <a:cs typeface="+mj-cs"/>
                <a:sym typeface="Helvetica Neue Light"/>
              </a:defRPr>
            </a:pPr>
            <a:r>
              <a:t>Any issues?</a:t>
            </a:r>
          </a:p>
        </p:txBody>
      </p:sp>
      <p:pic>
        <p:nvPicPr>
          <p:cNvPr id="280" name="bpti_add_h.mp4" descr="bpti_add_h.mp4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364159" y="2049773"/>
            <a:ext cx="7910375" cy="1072746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40" fill="hold"/>
                                        <p:tgtEl>
                                          <p:spTgt spid="28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80"/>
                </p:tgtEl>
              </p:cMediaNode>
            </p:video>
            <p:seq concurrent="1" prevAc="none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8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8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0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Title 1"/>
          <p:cNvSpPr txBox="1">
            <a:spLocks noGrp="1"/>
          </p:cNvSpPr>
          <p:nvPr>
            <p:ph type="title"/>
          </p:nvPr>
        </p:nvSpPr>
        <p:spPr>
          <a:xfrm>
            <a:off x="2799060" y="-75518"/>
            <a:ext cx="18785880" cy="1181555"/>
          </a:xfrm>
          <a:prstGeom prst="rect">
            <a:avLst/>
          </a:prstGeom>
        </p:spPr>
        <p:txBody>
          <a:bodyPr/>
          <a:lstStyle/>
          <a:p>
            <a:r>
              <a:t>How to choose the right tautomer?</a:t>
            </a:r>
          </a:p>
        </p:txBody>
      </p:sp>
      <p:pic>
        <p:nvPicPr>
          <p:cNvPr id="283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2939" y="2519968"/>
            <a:ext cx="10331672" cy="8357468"/>
          </a:xfrm>
          <a:prstGeom prst="rect">
            <a:avLst/>
          </a:prstGeom>
          <a:ln w="12700">
            <a:miter lim="400000"/>
          </a:ln>
        </p:spPr>
      </p:pic>
      <p:sp>
        <p:nvSpPr>
          <p:cNvPr id="284" name="His 171"/>
          <p:cNvSpPr txBox="1"/>
          <p:nvPr/>
        </p:nvSpPr>
        <p:spPr>
          <a:xfrm>
            <a:off x="11319256" y="8419351"/>
            <a:ext cx="2348628" cy="94488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tIns="91439" bIns="91439">
            <a:spAutoFit/>
          </a:bodyPr>
          <a:lstStyle/>
          <a:p>
            <a:r>
              <a:t>His 171</a:t>
            </a:r>
          </a:p>
        </p:txBody>
      </p:sp>
      <p:pic>
        <p:nvPicPr>
          <p:cNvPr id="285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6487" y="4736489"/>
            <a:ext cx="8019677" cy="4297838"/>
          </a:xfrm>
          <a:prstGeom prst="rect">
            <a:avLst/>
          </a:prstGeom>
          <a:ln w="12700">
            <a:miter lim="400000"/>
          </a:ln>
        </p:spPr>
      </p:pic>
      <p:sp>
        <p:nvSpPr>
          <p:cNvPr id="286" name="Which tautomer?"/>
          <p:cNvSpPr txBox="1"/>
          <p:nvPr/>
        </p:nvSpPr>
        <p:spPr>
          <a:xfrm>
            <a:off x="1414849" y="2577277"/>
            <a:ext cx="4995288" cy="94488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tIns="91439" bIns="91439">
            <a:spAutoFit/>
          </a:bodyPr>
          <a:lstStyle/>
          <a:p>
            <a:r>
              <a:t>Which tautomer?</a:t>
            </a:r>
          </a:p>
        </p:txBody>
      </p:sp>
      <p:sp>
        <p:nvSpPr>
          <p:cNvPr id="287" name="δ-tautomer"/>
          <p:cNvSpPr txBox="1"/>
          <p:nvPr/>
        </p:nvSpPr>
        <p:spPr>
          <a:xfrm>
            <a:off x="1427630" y="9572138"/>
            <a:ext cx="2545081" cy="1566585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tIns="91439" bIns="91439">
            <a:spAutoFit/>
          </a:bodyPr>
          <a:lstStyle/>
          <a:p>
            <a:pPr defTabSz="457200">
              <a:lnSpc>
                <a:spcPts val="5800"/>
              </a:lnSpc>
              <a:defRPr sz="4000">
                <a:latin typeface="+mn-lt"/>
                <a:ea typeface="+mn-ea"/>
                <a:cs typeface="+mn-cs"/>
                <a:sym typeface="Calibri"/>
              </a:defRPr>
            </a:pPr>
            <a:r>
              <a:rPr>
                <a:latin typeface="Symbol"/>
                <a:ea typeface="Symbol"/>
                <a:cs typeface="Symbol"/>
                <a:sym typeface="Symbol"/>
              </a:rPr>
              <a:t>d</a:t>
            </a:r>
            <a:r>
              <a:t>-tautomer</a:t>
            </a:r>
            <a:endParaRPr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288" name="ε-tautomer"/>
          <p:cNvSpPr txBox="1"/>
          <p:nvPr/>
        </p:nvSpPr>
        <p:spPr>
          <a:xfrm>
            <a:off x="6121110" y="9572138"/>
            <a:ext cx="2517052" cy="1566585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tIns="91439" bIns="91439">
            <a:spAutoFit/>
          </a:bodyPr>
          <a:lstStyle/>
          <a:p>
            <a:pPr defTabSz="457200">
              <a:lnSpc>
                <a:spcPts val="5800"/>
              </a:lnSpc>
              <a:defRPr sz="4000">
                <a:latin typeface="+mn-lt"/>
                <a:ea typeface="+mn-ea"/>
                <a:cs typeface="+mn-cs"/>
                <a:sym typeface="Calibri"/>
              </a:defRPr>
            </a:pPr>
            <a:r>
              <a:rPr>
                <a:latin typeface="Symbol"/>
                <a:ea typeface="Symbol"/>
                <a:cs typeface="Symbol"/>
                <a:sym typeface="Symbol"/>
              </a:rPr>
              <a:t>e</a:t>
            </a:r>
            <a:r>
              <a:t>-tautomer</a:t>
            </a:r>
            <a:endParaRPr>
              <a:latin typeface="Times Roman"/>
              <a:ea typeface="Times Roman"/>
              <a:cs typeface="Times Roman"/>
              <a:sym typeface="Times Roman"/>
            </a:endParaRP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Title 1"/>
          <p:cNvSpPr txBox="1">
            <a:spLocks noGrp="1"/>
          </p:cNvSpPr>
          <p:nvPr>
            <p:ph type="title"/>
          </p:nvPr>
        </p:nvSpPr>
        <p:spPr>
          <a:xfrm>
            <a:off x="515401" y="-23136"/>
            <a:ext cx="23353198" cy="1181555"/>
          </a:xfrm>
          <a:prstGeom prst="rect">
            <a:avLst/>
          </a:prstGeom>
        </p:spPr>
        <p:txBody>
          <a:bodyPr/>
          <a:lstStyle/>
          <a:p>
            <a:r>
              <a:t>How to choose the right tautomer and protonation state?</a:t>
            </a:r>
          </a:p>
        </p:txBody>
      </p:sp>
      <p:pic>
        <p:nvPicPr>
          <p:cNvPr id="29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2939" y="2519968"/>
            <a:ext cx="10331672" cy="8357468"/>
          </a:xfrm>
          <a:prstGeom prst="rect">
            <a:avLst/>
          </a:prstGeom>
          <a:ln w="12700">
            <a:miter lim="400000"/>
          </a:ln>
        </p:spPr>
      </p:pic>
      <p:sp>
        <p:nvSpPr>
          <p:cNvPr id="292" name="His 171"/>
          <p:cNvSpPr txBox="1"/>
          <p:nvPr/>
        </p:nvSpPr>
        <p:spPr>
          <a:xfrm>
            <a:off x="11319256" y="8419351"/>
            <a:ext cx="2348628" cy="94488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tIns="91439" bIns="91439">
            <a:spAutoFit/>
          </a:bodyPr>
          <a:lstStyle/>
          <a:p>
            <a:r>
              <a:t>His 171</a:t>
            </a:r>
          </a:p>
        </p:txBody>
      </p:sp>
      <p:sp>
        <p:nvSpPr>
          <p:cNvPr id="293" name="Which tautomer and protonation?"/>
          <p:cNvSpPr txBox="1"/>
          <p:nvPr/>
        </p:nvSpPr>
        <p:spPr>
          <a:xfrm>
            <a:off x="1390777" y="2518405"/>
            <a:ext cx="9585086" cy="94488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tIns="91439" bIns="91439">
            <a:spAutoFit/>
          </a:bodyPr>
          <a:lstStyle/>
          <a:p>
            <a:r>
              <a:t>Which tautomer and protonation?</a:t>
            </a:r>
          </a:p>
        </p:txBody>
      </p:sp>
      <p:sp>
        <p:nvSpPr>
          <p:cNvPr id="294" name="δ-tautomer"/>
          <p:cNvSpPr txBox="1"/>
          <p:nvPr/>
        </p:nvSpPr>
        <p:spPr>
          <a:xfrm>
            <a:off x="1048107" y="9039329"/>
            <a:ext cx="2632457" cy="1539746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tIns="91439" bIns="91439">
            <a:spAutoFit/>
          </a:bodyPr>
          <a:lstStyle>
            <a:lvl1pPr defTabSz="457200">
              <a:lnSpc>
                <a:spcPts val="5800"/>
              </a:lnSpc>
              <a:defRPr sz="4000">
                <a:latin typeface="+mj-lt"/>
                <a:ea typeface="+mj-ea"/>
                <a:cs typeface="+mj-cs"/>
                <a:sym typeface="Helvetica Neue Light"/>
              </a:defRPr>
            </a:lvl1pPr>
          </a:lstStyle>
          <a:p>
            <a:r>
              <a:t>δ-tautomer</a:t>
            </a:r>
          </a:p>
        </p:txBody>
      </p:sp>
      <p:sp>
        <p:nvSpPr>
          <p:cNvPr id="295" name="ε-tautomer"/>
          <p:cNvSpPr txBox="1"/>
          <p:nvPr/>
        </p:nvSpPr>
        <p:spPr>
          <a:xfrm>
            <a:off x="4698929" y="9039329"/>
            <a:ext cx="3809361" cy="1539746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tIns="91439" bIns="91439">
            <a:spAutoFit/>
          </a:bodyPr>
          <a:lstStyle>
            <a:lvl1pPr defTabSz="457200">
              <a:lnSpc>
                <a:spcPts val="5800"/>
              </a:lnSpc>
              <a:defRPr sz="4000">
                <a:latin typeface="+mj-lt"/>
                <a:ea typeface="+mj-ea"/>
                <a:cs typeface="+mj-cs"/>
                <a:sym typeface="Helvetica Neue Light"/>
              </a:defRPr>
            </a:lvl1pPr>
          </a:lstStyle>
          <a:p>
            <a:r>
              <a:t>ε-tautomer</a:t>
            </a:r>
          </a:p>
        </p:txBody>
      </p:sp>
      <p:pic>
        <p:nvPicPr>
          <p:cNvPr id="296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3953" y="5000022"/>
            <a:ext cx="8633160" cy="3296917"/>
          </a:xfrm>
          <a:prstGeom prst="rect">
            <a:avLst/>
          </a:prstGeom>
          <a:ln w="12700">
            <a:miter lim="400000"/>
          </a:ln>
        </p:spPr>
      </p:pic>
      <p:sp>
        <p:nvSpPr>
          <p:cNvPr id="297" name="Protonated"/>
          <p:cNvSpPr txBox="1"/>
          <p:nvPr/>
        </p:nvSpPr>
        <p:spPr>
          <a:xfrm>
            <a:off x="8112024" y="9058081"/>
            <a:ext cx="2681010" cy="152908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tIns="91439" bIns="91439">
            <a:spAutoFit/>
          </a:bodyPr>
          <a:lstStyle>
            <a:lvl1pPr defTabSz="457200">
              <a:lnSpc>
                <a:spcPts val="5800"/>
              </a:lnSpc>
              <a:defRPr sz="4000">
                <a:latin typeface="Symbol"/>
                <a:ea typeface="Symbol"/>
                <a:cs typeface="Symbol"/>
                <a:sym typeface="Symbol"/>
              </a:defRPr>
            </a:lvl1pPr>
          </a:lstStyle>
          <a:p>
            <a:pPr>
              <a:defRPr>
                <a:latin typeface="+mn-lt"/>
                <a:ea typeface="+mn-ea"/>
                <a:cs typeface="+mn-cs"/>
                <a:sym typeface="Calibri"/>
              </a:defRPr>
            </a:pPr>
            <a:r>
              <a:rPr>
                <a:latin typeface="Symbol"/>
                <a:ea typeface="Symbol"/>
                <a:cs typeface="Symbol"/>
                <a:sym typeface="Symbol"/>
              </a:rPr>
              <a:t>Protonated</a:t>
            </a:r>
            <a:endParaRPr>
              <a:latin typeface="Times Roman"/>
              <a:ea typeface="Times Roman"/>
              <a:cs typeface="Times Roman"/>
              <a:sym typeface="Times Roman"/>
            </a:endParaRP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Title 1"/>
          <p:cNvSpPr txBox="1">
            <a:spLocks noGrp="1"/>
          </p:cNvSpPr>
          <p:nvPr>
            <p:ph type="title"/>
          </p:nvPr>
        </p:nvSpPr>
        <p:spPr>
          <a:xfrm>
            <a:off x="1676400" y="0"/>
            <a:ext cx="21031200" cy="1157838"/>
          </a:xfrm>
          <a:prstGeom prst="rect">
            <a:avLst/>
          </a:prstGeom>
        </p:spPr>
        <p:txBody>
          <a:bodyPr/>
          <a:lstStyle/>
          <a:p>
            <a:r>
              <a:t>General Information</a:t>
            </a:r>
          </a:p>
        </p:txBody>
      </p:sp>
      <p:pic>
        <p:nvPicPr>
          <p:cNvPr id="10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505" y="171062"/>
            <a:ext cx="2388306" cy="166876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07" name="Group"/>
          <p:cNvGrpSpPr/>
          <p:nvPr/>
        </p:nvGrpSpPr>
        <p:grpSpPr>
          <a:xfrm>
            <a:off x="19402621" y="241007"/>
            <a:ext cx="4718123" cy="1053715"/>
            <a:chOff x="0" y="0"/>
            <a:chExt cx="4718121" cy="1053713"/>
          </a:xfrm>
        </p:grpSpPr>
        <p:sp>
          <p:nvSpPr>
            <p:cNvPr id="105" name="Rectangle"/>
            <p:cNvSpPr/>
            <p:nvPr/>
          </p:nvSpPr>
          <p:spPr>
            <a:xfrm>
              <a:off x="27969" y="16807"/>
              <a:ext cx="4454951" cy="1020099"/>
            </a:xfrm>
            <a:prstGeom prst="rect">
              <a:avLst/>
            </a:prstGeom>
            <a:solidFill>
              <a:srgbClr val="000000"/>
            </a:solidFill>
            <a:ln w="254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>
                <a:defRPr sz="3600">
                  <a:latin typeface="Franklin Gothic Book"/>
                  <a:ea typeface="Franklin Gothic Book"/>
                  <a:cs typeface="Franklin Gothic Book"/>
                  <a:sym typeface="Franklin Gothic Book"/>
                </a:defRPr>
              </a:pPr>
              <a:endParaRPr/>
            </a:p>
          </p:txBody>
        </p:sp>
        <p:pic>
          <p:nvPicPr>
            <p:cNvPr id="106" name="Image" descr="Imag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4718122" cy="105371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108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1051" y="9716854"/>
            <a:ext cx="2514601" cy="2514601"/>
          </a:xfrm>
          <a:prstGeom prst="rect">
            <a:avLst/>
          </a:prstGeom>
          <a:ln w="12700">
            <a:miter lim="400000"/>
          </a:ln>
        </p:spPr>
      </p:pic>
      <p:sp>
        <p:nvSpPr>
          <p:cNvPr id="109" name="Some of the material presented is adapted from Prof. Charlie Laughton"/>
          <p:cNvSpPr txBox="1"/>
          <p:nvPr/>
        </p:nvSpPr>
        <p:spPr>
          <a:xfrm>
            <a:off x="4507236" y="10577914"/>
            <a:ext cx="16232125" cy="79248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tIns="91439" bIns="91439">
            <a:spAutoFit/>
          </a:bodyPr>
          <a:lstStyle>
            <a:lvl1pPr>
              <a:defRPr sz="40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Some of the material presented is adapted from Prof. Charlie Laughton</a:t>
            </a:r>
          </a:p>
        </p:txBody>
      </p:sp>
      <p:sp>
        <p:nvSpPr>
          <p:cNvPr id="110" name="CCPBioSim Training week 25 - 28  September  2023 at the University of Leeds and online."/>
          <p:cNvSpPr txBox="1"/>
          <p:nvPr/>
        </p:nvSpPr>
        <p:spPr>
          <a:xfrm>
            <a:off x="6526592" y="3547182"/>
            <a:ext cx="13418954" cy="134112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tIns="91439" bIns="91439">
            <a:spAutoFit/>
          </a:bodyPr>
          <a:lstStyle>
            <a:lvl1pPr defTabSz="1828800">
              <a:lnSpc>
                <a:spcPct val="90000"/>
              </a:lnSpc>
              <a:spcBef>
                <a:spcPts val="2000"/>
              </a:spcBef>
              <a:defRPr sz="4000"/>
            </a:lvl1pPr>
          </a:lstStyle>
          <a:p>
            <a:r>
              <a:t>CCPBioSim Training week 25 - 28  September  2023 at the University of Leeds and online.</a:t>
            </a:r>
          </a:p>
        </p:txBody>
      </p:sp>
      <p:sp>
        <p:nvSpPr>
          <p:cNvPr id="111" name="Registration closes: 1st September 2023"/>
          <p:cNvSpPr txBox="1"/>
          <p:nvPr/>
        </p:nvSpPr>
        <p:spPr>
          <a:xfrm>
            <a:off x="6583994" y="5224961"/>
            <a:ext cx="8123556" cy="66548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tIns="91439" bIns="91439">
            <a:spAutoFit/>
          </a:bodyPr>
          <a:lstStyle>
            <a:lvl1pPr defTabSz="1828800">
              <a:lnSpc>
                <a:spcPct val="90000"/>
              </a:lnSpc>
              <a:spcBef>
                <a:spcPts val="2000"/>
              </a:spcBef>
              <a:defRPr sz="3200" b="1"/>
            </a:lvl1pPr>
          </a:lstStyle>
          <a:p>
            <a:r>
              <a:t>Registration closes: 1st September 2023 </a:t>
            </a:r>
          </a:p>
        </p:txBody>
      </p:sp>
      <p:pic>
        <p:nvPicPr>
          <p:cNvPr id="112" name="Screenshot 2023-07-24 at 09.38.56.png" descr="Screenshot 2023-07-24 at 09.38.56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2436" y="3320171"/>
            <a:ext cx="5167942" cy="5095410"/>
          </a:xfrm>
          <a:prstGeom prst="rect">
            <a:avLst/>
          </a:prstGeom>
          <a:ln w="12700">
            <a:miter lim="400000"/>
          </a:ln>
        </p:spPr>
      </p:pic>
      <p:sp>
        <p:nvSpPr>
          <p:cNvPr id="113" name="Cost: £0"/>
          <p:cNvSpPr txBox="1"/>
          <p:nvPr/>
        </p:nvSpPr>
        <p:spPr>
          <a:xfrm>
            <a:off x="6583994" y="6525259"/>
            <a:ext cx="1798956" cy="66548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tIns="91439" bIns="91439">
            <a:spAutoFit/>
          </a:bodyPr>
          <a:lstStyle>
            <a:lvl1pPr defTabSz="1828800">
              <a:lnSpc>
                <a:spcPct val="90000"/>
              </a:lnSpc>
              <a:spcBef>
                <a:spcPts val="2000"/>
              </a:spcBef>
              <a:defRPr sz="3200" b="1"/>
            </a:lvl1pPr>
          </a:lstStyle>
          <a:p>
            <a:r>
              <a:t>Cost: £0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Title 1"/>
          <p:cNvSpPr txBox="1">
            <a:spLocks noGrp="1"/>
          </p:cNvSpPr>
          <p:nvPr>
            <p:ph type="title"/>
          </p:nvPr>
        </p:nvSpPr>
        <p:spPr>
          <a:xfrm>
            <a:off x="2799060" y="-23136"/>
            <a:ext cx="18785880" cy="1181555"/>
          </a:xfrm>
          <a:prstGeom prst="rect">
            <a:avLst/>
          </a:prstGeom>
        </p:spPr>
        <p:txBody>
          <a:bodyPr/>
          <a:lstStyle/>
          <a:p>
            <a:r>
              <a:t>We need to worry about pKa to decide protonation</a:t>
            </a:r>
          </a:p>
        </p:txBody>
      </p:sp>
      <p:pic>
        <p:nvPicPr>
          <p:cNvPr id="30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17538" y="4563465"/>
            <a:ext cx="12348428" cy="6270902"/>
          </a:xfrm>
          <a:prstGeom prst="rect">
            <a:avLst/>
          </a:prstGeom>
          <a:ln w="12700">
            <a:miter lim="400000"/>
          </a:ln>
        </p:spPr>
      </p:pic>
      <p:sp>
        <p:nvSpPr>
          <p:cNvPr id="301" name="pKa: pH at which an acidic/basic group is 50% protonated/deprotonated.…"/>
          <p:cNvSpPr txBox="1"/>
          <p:nvPr/>
        </p:nvSpPr>
        <p:spPr>
          <a:xfrm>
            <a:off x="1414930" y="1740321"/>
            <a:ext cx="8412629" cy="1070546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tIns="91439" bIns="91439">
            <a:spAutoFit/>
          </a:bodyPr>
          <a:lstStyle/>
          <a:p>
            <a:pPr marL="396875" indent="-396875" defTabSz="457200">
              <a:lnSpc>
                <a:spcPts val="7000"/>
              </a:lnSpc>
              <a:buSzPct val="90000"/>
              <a:buChar char="•"/>
              <a:defRPr>
                <a:latin typeface="+mj-lt"/>
                <a:ea typeface="+mj-ea"/>
                <a:cs typeface="+mj-cs"/>
                <a:sym typeface="Helvetica Neue Light"/>
              </a:defRPr>
            </a:pPr>
            <a:r>
              <a:t>pKa: pH at which an acidic/basic group is 50% protonated/deprotonated.</a:t>
            </a:r>
          </a:p>
          <a:p>
            <a:pPr marL="396875" indent="-396875" defTabSz="457200">
              <a:lnSpc>
                <a:spcPts val="7000"/>
              </a:lnSpc>
              <a:buSzPct val="90000"/>
              <a:buChar char="•"/>
              <a:defRPr>
                <a:latin typeface="+mj-lt"/>
                <a:ea typeface="+mj-ea"/>
                <a:cs typeface="+mj-cs"/>
                <a:sym typeface="Helvetica Neue Light"/>
              </a:defRPr>
            </a:pPr>
            <a:r>
              <a:t>pKas are not fixed things!</a:t>
            </a:r>
          </a:p>
          <a:p>
            <a:pPr marL="396875" indent="-396875" defTabSz="457200">
              <a:lnSpc>
                <a:spcPts val="7000"/>
              </a:lnSpc>
              <a:buSzPct val="90000"/>
              <a:buChar char="•"/>
              <a:defRPr>
                <a:latin typeface="+mj-lt"/>
                <a:ea typeface="+mj-ea"/>
                <a:cs typeface="+mj-cs"/>
                <a:sym typeface="Helvetica Neue Light"/>
              </a:defRPr>
            </a:pPr>
            <a:r>
              <a:t>“Standard” values refer to the situation when the group is in dilute aqueous solution.</a:t>
            </a:r>
          </a:p>
          <a:p>
            <a:pPr marL="396875" indent="-396875" defTabSz="457200">
              <a:lnSpc>
                <a:spcPts val="7000"/>
              </a:lnSpc>
              <a:buSzPct val="90000"/>
              <a:buChar char="•"/>
              <a:defRPr>
                <a:latin typeface="+mj-lt"/>
                <a:ea typeface="+mj-ea"/>
                <a:cs typeface="+mj-cs"/>
                <a:sym typeface="Helvetica Neue Light"/>
              </a:defRPr>
            </a:pPr>
            <a:r>
              <a:t>Groups buried in the centre of hydrophobic proteins or close to other charged groups can show large pKa shifts.</a:t>
            </a:r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Title 1"/>
          <p:cNvSpPr txBox="1">
            <a:spLocks noGrp="1"/>
          </p:cNvSpPr>
          <p:nvPr>
            <p:ph type="title"/>
          </p:nvPr>
        </p:nvSpPr>
        <p:spPr>
          <a:xfrm>
            <a:off x="2799060" y="-23136"/>
            <a:ext cx="18785880" cy="1181555"/>
          </a:xfrm>
          <a:prstGeom prst="rect">
            <a:avLst/>
          </a:prstGeom>
        </p:spPr>
        <p:txBody>
          <a:bodyPr/>
          <a:lstStyle>
            <a:lvl1pPr defTabSz="1719072">
              <a:defRPr sz="5640"/>
            </a:lvl1pPr>
          </a:lstStyle>
          <a:p>
            <a:r>
              <a:t>Amino acids that need protonation state consideration</a:t>
            </a:r>
          </a:p>
        </p:txBody>
      </p:sp>
      <p:graphicFrame>
        <p:nvGraphicFramePr>
          <p:cNvPr id="304" name="Table 1"/>
          <p:cNvGraphicFramePr/>
          <p:nvPr/>
        </p:nvGraphicFramePr>
        <p:xfrm>
          <a:off x="4043820" y="3150192"/>
          <a:ext cx="15937674" cy="7498808"/>
        </p:xfrm>
        <a:graphic>
          <a:graphicData uri="http://schemas.openxmlformats.org/drawingml/2006/table">
            <a:tbl>
              <a:tblPr bandRow="1">
                <a:tableStyleId>{4C3C2611-4C71-4FC5-86AE-919BDF0F9419}</a:tableStyleId>
              </a:tblPr>
              <a:tblGrid>
                <a:gridCol w="39526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193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684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972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937351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3500">
                          <a:solidFill>
                            <a:srgbClr val="FFFFFF"/>
                          </a:solidFill>
                          <a:sym typeface="Franklin Gothic Book"/>
                        </a:rPr>
                        <a:t>Amino acid</a:t>
                      </a:r>
                    </a:p>
                  </a:txBody>
                  <a:tcPr marL="121920" marR="121920" marT="60960" marB="60960" horzOverflow="overflow"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3500">
                          <a:solidFill>
                            <a:srgbClr val="FFFFFF"/>
                          </a:solidFill>
                          <a:sym typeface="Franklin Gothic Book"/>
                        </a:rPr>
                        <a:t>pKa</a:t>
                      </a:r>
                    </a:p>
                  </a:txBody>
                  <a:tcPr marL="121920" marR="121920" marT="60960" marB="60960" horzOverflow="overflow"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3500">
                          <a:solidFill>
                            <a:srgbClr val="FFFFFF"/>
                          </a:solidFill>
                          <a:sym typeface="Franklin Gothic Book"/>
                        </a:rPr>
                        <a:t>options</a:t>
                      </a:r>
                    </a:p>
                  </a:txBody>
                  <a:tcPr marL="121920" marR="121920" marT="60960" marB="60960" horzOverflow="overflow"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3500">
                          <a:solidFill>
                            <a:srgbClr val="FFFFFF"/>
                          </a:solidFill>
                          <a:sym typeface="Franklin Gothic Book"/>
                        </a:rPr>
                        <a:t>Significance*</a:t>
                      </a:r>
                    </a:p>
                  </a:txBody>
                  <a:tcPr marL="121920" marR="121920" marT="60960" marB="60960" horzOverflow="overflow"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37351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3500">
                          <a:sym typeface="Franklin Gothic Book"/>
                        </a:rPr>
                        <a:t>Aspartic acid</a:t>
                      </a:r>
                    </a:p>
                  </a:txBody>
                  <a:tcPr marL="121920" marR="121920" marT="60960" marB="60960" horzOverflow="overflow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3500">
                          <a:sym typeface="Franklin Gothic Book"/>
                        </a:rPr>
                        <a:t>3.65</a:t>
                      </a:r>
                    </a:p>
                  </a:txBody>
                  <a:tcPr marL="121920" marR="121920" marT="60960" marB="60960" horzOverflow="overflow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3500">
                          <a:sym typeface="Franklin Gothic Book"/>
                        </a:defRPr>
                      </a:pPr>
                      <a:r>
                        <a:t>-COOH instead of COO</a:t>
                      </a:r>
                      <a:r>
                        <a:rPr baseline="31999"/>
                        <a:t>-</a:t>
                      </a:r>
                      <a:r>
                        <a:t>?</a:t>
                      </a:r>
                    </a:p>
                  </a:txBody>
                  <a:tcPr marL="121920" marR="121920" marT="60960" marB="60960" horzOverflow="overflow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3500">
                          <a:sym typeface="Franklin Gothic Book"/>
                        </a:rPr>
                        <a:t>possible</a:t>
                      </a:r>
                    </a:p>
                  </a:txBody>
                  <a:tcPr marL="121920" marR="121920" marT="60960" marB="60960" horzOverflow="overflow"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37351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3500">
                          <a:sym typeface="Franklin Gothic Book"/>
                        </a:rPr>
                        <a:t>Glutamic acid</a:t>
                      </a:r>
                    </a:p>
                  </a:txBody>
                  <a:tcPr marL="121920" marR="121920" marT="60960" marB="60960" horzOverflow="overflow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3500">
                          <a:sym typeface="Franklin Gothic Book"/>
                        </a:rPr>
                        <a:t>4.25</a:t>
                      </a:r>
                    </a:p>
                  </a:txBody>
                  <a:tcPr marL="121920" marR="121920" marT="60960" marB="60960" horzOverflow="overflow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3500">
                          <a:sym typeface="Franklin Gothic Book"/>
                        </a:defRPr>
                      </a:pPr>
                      <a:r>
                        <a:t>-COOH instead of COO</a:t>
                      </a:r>
                      <a:r>
                        <a:rPr baseline="31999"/>
                        <a:t>-</a:t>
                      </a:r>
                      <a:r>
                        <a:t>?</a:t>
                      </a:r>
                    </a:p>
                  </a:txBody>
                  <a:tcPr marL="121920" marR="121920" marT="60960" marB="60960" horzOverflow="overflow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3500">
                          <a:sym typeface="Franklin Gothic Book"/>
                        </a:rPr>
                        <a:t>possible</a:t>
                      </a:r>
                    </a:p>
                  </a:txBody>
                  <a:tcPr marL="121920" marR="121920" marT="60960" marB="60960" horzOverflow="overflow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37351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3500">
                          <a:sym typeface="Franklin Gothic Book"/>
                        </a:rPr>
                        <a:t>Histidine</a:t>
                      </a:r>
                    </a:p>
                  </a:txBody>
                  <a:tcPr marL="121920" marR="121920" marT="60960" marB="60960" horzOverflow="overflow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3500">
                          <a:sym typeface="Franklin Gothic Book"/>
                        </a:rPr>
                        <a:t>6.00</a:t>
                      </a:r>
                    </a:p>
                  </a:txBody>
                  <a:tcPr marL="121920" marR="121920" marT="60960" marB="60960" horzOverflow="overflow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3500">
                          <a:sym typeface="Franklin Gothic Book"/>
                        </a:rPr>
                        <a:t>protonated instead of neutral?</a:t>
                      </a:r>
                    </a:p>
                  </a:txBody>
                  <a:tcPr marL="121920" marR="121920" marT="60960" marB="60960" horzOverflow="overflow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3500">
                          <a:sym typeface="Franklin Gothic Book"/>
                        </a:rPr>
                        <a:t>very possible</a:t>
                      </a:r>
                    </a:p>
                  </a:txBody>
                  <a:tcPr marL="121920" marR="121920" marT="60960" marB="60960" horzOverflow="overflow"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37351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3500">
                          <a:sym typeface="Franklin Gothic Book"/>
                        </a:rPr>
                        <a:t>Cysteine</a:t>
                      </a:r>
                    </a:p>
                  </a:txBody>
                  <a:tcPr marL="121920" marR="121920" marT="60960" marB="60960" horzOverflow="overflow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3500">
                          <a:sym typeface="Franklin Gothic Book"/>
                        </a:rPr>
                        <a:t>8.18</a:t>
                      </a:r>
                    </a:p>
                  </a:txBody>
                  <a:tcPr marL="121920" marR="121920" marT="60960" marB="60960" horzOverflow="overflow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3500">
                          <a:sym typeface="Franklin Gothic Book"/>
                        </a:defRPr>
                      </a:pPr>
                      <a:r>
                        <a:t>-S</a:t>
                      </a:r>
                      <a:r>
                        <a:rPr baseline="31999"/>
                        <a:t>-</a:t>
                      </a:r>
                      <a:r>
                        <a:t> instead of SH?</a:t>
                      </a:r>
                    </a:p>
                  </a:txBody>
                  <a:tcPr marL="121920" marR="121920" marT="60960" marB="60960" horzOverflow="overflow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3500">
                          <a:sym typeface="Franklin Gothic Book"/>
                        </a:rPr>
                        <a:t>very possible</a:t>
                      </a:r>
                    </a:p>
                  </a:txBody>
                  <a:tcPr marL="121920" marR="121920" marT="60960" marB="60960" horzOverflow="overflow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37351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3500">
                          <a:sym typeface="Franklin Gothic Book"/>
                        </a:rPr>
                        <a:t>Tyrosine</a:t>
                      </a:r>
                    </a:p>
                  </a:txBody>
                  <a:tcPr marL="121920" marR="121920" marT="60960" marB="60960" horzOverflow="overflow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3500">
                          <a:sym typeface="Franklin Gothic Book"/>
                        </a:rPr>
                        <a:t>10.07</a:t>
                      </a:r>
                    </a:p>
                  </a:txBody>
                  <a:tcPr marL="121920" marR="121920" marT="60960" marB="60960" horzOverflow="overflow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3500">
                          <a:sym typeface="Franklin Gothic Book"/>
                        </a:defRPr>
                      </a:pPr>
                      <a:r>
                        <a:t>-O</a:t>
                      </a:r>
                      <a:r>
                        <a:rPr baseline="31999"/>
                        <a:t>-</a:t>
                      </a:r>
                      <a:r>
                        <a:t> instead of OH?</a:t>
                      </a:r>
                    </a:p>
                  </a:txBody>
                  <a:tcPr marL="121920" marR="121920" marT="60960" marB="60960" horzOverflow="overflow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3500">
                          <a:sym typeface="Franklin Gothic Book"/>
                        </a:rPr>
                        <a:t>possible</a:t>
                      </a:r>
                    </a:p>
                  </a:txBody>
                  <a:tcPr marL="121920" marR="121920" marT="60960" marB="60960" horzOverflow="overflow"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37351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3500">
                          <a:sym typeface="Franklin Gothic Book"/>
                        </a:rPr>
                        <a:t>Lysine</a:t>
                      </a:r>
                    </a:p>
                  </a:txBody>
                  <a:tcPr marL="121920" marR="121920" marT="60960" marB="60960" horzOverflow="overflow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3500">
                          <a:sym typeface="Franklin Gothic Book"/>
                        </a:rPr>
                        <a:t>10.53</a:t>
                      </a:r>
                    </a:p>
                  </a:txBody>
                  <a:tcPr marL="121920" marR="121920" marT="60960" marB="60960" horzOverflow="overflow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3500">
                          <a:sym typeface="Franklin Gothic Book"/>
                        </a:defRPr>
                      </a:pPr>
                      <a:r>
                        <a:t>–NH</a:t>
                      </a:r>
                      <a:r>
                        <a:rPr baseline="-5999"/>
                        <a:t>2 </a:t>
                      </a:r>
                      <a:r>
                        <a:t>instead of NH</a:t>
                      </a:r>
                      <a:r>
                        <a:rPr baseline="-5999"/>
                        <a:t>3</a:t>
                      </a:r>
                      <a:r>
                        <a:rPr baseline="31999"/>
                        <a:t>+</a:t>
                      </a:r>
                      <a:r>
                        <a:t>?</a:t>
                      </a:r>
                    </a:p>
                  </a:txBody>
                  <a:tcPr marL="121920" marR="121920" marT="60960" marB="60960" horzOverflow="overflow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3500">
                          <a:sym typeface="Franklin Gothic Book"/>
                        </a:rPr>
                        <a:t>possible</a:t>
                      </a:r>
                    </a:p>
                  </a:txBody>
                  <a:tcPr marL="121920" marR="121920" marT="60960" marB="60960" horzOverflow="overflow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937351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3500">
                          <a:sym typeface="Franklin Gothic Book"/>
                        </a:rPr>
                        <a:t>Arginine</a:t>
                      </a:r>
                    </a:p>
                  </a:txBody>
                  <a:tcPr marL="121920" marR="121920" marT="60960" marB="60960" horzOverflow="overflow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3500">
                          <a:sym typeface="Franklin Gothic Book"/>
                        </a:rPr>
                        <a:t>12.48</a:t>
                      </a:r>
                    </a:p>
                  </a:txBody>
                  <a:tcPr marL="121920" marR="121920" marT="60960" marB="60960" horzOverflow="overflow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3500">
                          <a:sym typeface="Franklin Gothic Book"/>
                        </a:rPr>
                        <a:t>neutral instead of protonated?</a:t>
                      </a:r>
                    </a:p>
                  </a:txBody>
                  <a:tcPr marL="121920" marR="121920" marT="60960" marB="60960" horzOverflow="overflow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3500">
                          <a:sym typeface="Franklin Gothic Book"/>
                        </a:rPr>
                        <a:t>unlikely</a:t>
                      </a:r>
                    </a:p>
                  </a:txBody>
                  <a:tcPr marL="121920" marR="121920" marT="60960" marB="60960" horzOverflow="overflow"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05" name="*for a simulation around physiological pH"/>
          <p:cNvSpPr txBox="1"/>
          <p:nvPr/>
        </p:nvSpPr>
        <p:spPr>
          <a:xfrm>
            <a:off x="5033240" y="11777895"/>
            <a:ext cx="7174739" cy="1213613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tIns="91439" bIns="91439">
            <a:spAutoFit/>
          </a:bodyPr>
          <a:lstStyle>
            <a:lvl1pPr defTabSz="457200">
              <a:lnSpc>
                <a:spcPts val="4600"/>
              </a:lnSpc>
              <a:defRPr sz="30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*for a simulation around physiological pH</a:t>
            </a:r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Title 1"/>
          <p:cNvSpPr txBox="1">
            <a:spLocks noGrp="1"/>
          </p:cNvSpPr>
          <p:nvPr>
            <p:ph type="title"/>
          </p:nvPr>
        </p:nvSpPr>
        <p:spPr>
          <a:xfrm>
            <a:off x="1057205" y="-7141"/>
            <a:ext cx="22269590" cy="1181555"/>
          </a:xfrm>
          <a:prstGeom prst="rect">
            <a:avLst/>
          </a:prstGeom>
        </p:spPr>
        <p:txBody>
          <a:bodyPr/>
          <a:lstStyle/>
          <a:p>
            <a:r>
              <a:t>What if the best structure has missing residues?</a:t>
            </a:r>
          </a:p>
        </p:txBody>
      </p:sp>
      <p:pic>
        <p:nvPicPr>
          <p:cNvPr id="30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214" y="2031664"/>
            <a:ext cx="9746838" cy="7203151"/>
          </a:xfrm>
          <a:prstGeom prst="rect">
            <a:avLst/>
          </a:prstGeom>
          <a:ln w="12700">
            <a:miter lim="400000"/>
          </a:ln>
        </p:spPr>
      </p:pic>
      <p:pic>
        <p:nvPicPr>
          <p:cNvPr id="309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81800" y="2466688"/>
            <a:ext cx="7652500" cy="6333103"/>
          </a:xfrm>
          <a:prstGeom prst="rect">
            <a:avLst/>
          </a:prstGeom>
          <a:ln w="12700">
            <a:miter lim="400000"/>
          </a:ln>
        </p:spPr>
      </p:pic>
      <p:sp>
        <p:nvSpPr>
          <p:cNvPr id="310" name="Line"/>
          <p:cNvSpPr/>
          <p:nvPr/>
        </p:nvSpPr>
        <p:spPr>
          <a:xfrm flipH="1">
            <a:off x="7874370" y="3898344"/>
            <a:ext cx="6762760" cy="1509510"/>
          </a:xfrm>
          <a:prstGeom prst="line">
            <a:avLst/>
          </a:prstGeom>
          <a:ln w="63500">
            <a:solidFill>
              <a:schemeClr val="accent1"/>
            </a:solidFill>
            <a:miter/>
            <a:tailEnd type="triangle"/>
          </a:ln>
        </p:spPr>
        <p:txBody>
          <a:bodyPr tIns="91439" bIns="91439"/>
          <a:lstStyle/>
          <a:p>
            <a:pPr>
              <a:defRPr sz="3600">
                <a:latin typeface="Franklin Gothic Book"/>
                <a:ea typeface="Franklin Gothic Book"/>
                <a:cs typeface="Franklin Gothic Book"/>
                <a:sym typeface="Franklin Gothic Book"/>
              </a:defRPr>
            </a:pPr>
            <a:endParaRPr/>
          </a:p>
        </p:txBody>
      </p:sp>
      <p:sp>
        <p:nvSpPr>
          <p:cNvPr id="311" name="Line"/>
          <p:cNvSpPr/>
          <p:nvPr/>
        </p:nvSpPr>
        <p:spPr>
          <a:xfrm flipH="1">
            <a:off x="8121577" y="8510999"/>
            <a:ext cx="6668134" cy="319301"/>
          </a:xfrm>
          <a:prstGeom prst="line">
            <a:avLst/>
          </a:prstGeom>
          <a:ln w="63500">
            <a:solidFill>
              <a:schemeClr val="accent1"/>
            </a:solidFill>
            <a:miter/>
            <a:tailEnd type="triangle"/>
          </a:ln>
        </p:spPr>
        <p:txBody>
          <a:bodyPr tIns="91439" bIns="91439"/>
          <a:lstStyle/>
          <a:p>
            <a:pPr>
              <a:defRPr sz="3600">
                <a:latin typeface="Franklin Gothic Book"/>
                <a:ea typeface="Franklin Gothic Book"/>
                <a:cs typeface="Franklin Gothic Book"/>
                <a:sym typeface="Franklin Gothic Book"/>
              </a:defRPr>
            </a:pPr>
            <a:endParaRPr/>
          </a:p>
        </p:txBody>
      </p:sp>
      <p:sp>
        <p:nvSpPr>
          <p:cNvPr id="312" name="Residues 36 to 55 missing"/>
          <p:cNvSpPr txBox="1"/>
          <p:nvPr/>
        </p:nvSpPr>
        <p:spPr>
          <a:xfrm>
            <a:off x="7070525" y="2450254"/>
            <a:ext cx="7643188" cy="94488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tIns="91439" bIns="91439">
            <a:spAutoFit/>
          </a:bodyPr>
          <a:lstStyle/>
          <a:p>
            <a:r>
              <a:t>Residues 36 to 55 missing</a:t>
            </a:r>
          </a:p>
        </p:txBody>
      </p:sp>
      <p:pic>
        <p:nvPicPr>
          <p:cNvPr id="313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4566" y="9819957"/>
            <a:ext cx="6769686" cy="2165618"/>
          </a:xfrm>
          <a:prstGeom prst="rect">
            <a:avLst/>
          </a:prstGeom>
          <a:ln w="12700">
            <a:miter lim="400000"/>
          </a:ln>
        </p:spPr>
      </p:pic>
      <p:pic>
        <p:nvPicPr>
          <p:cNvPr id="314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77042" y="9797866"/>
            <a:ext cx="3683001" cy="2209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15" name="Image" descr="Imag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042832" y="10053966"/>
            <a:ext cx="3810001" cy="2133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Title 1"/>
          <p:cNvSpPr txBox="1">
            <a:spLocks noGrp="1"/>
          </p:cNvSpPr>
          <p:nvPr>
            <p:ph type="title"/>
          </p:nvPr>
        </p:nvSpPr>
        <p:spPr>
          <a:xfrm>
            <a:off x="2799060" y="-49327"/>
            <a:ext cx="18785880" cy="1181555"/>
          </a:xfrm>
          <a:prstGeom prst="rect">
            <a:avLst/>
          </a:prstGeom>
        </p:spPr>
        <p:txBody>
          <a:bodyPr/>
          <a:lstStyle>
            <a:lvl1pPr defTabSz="1609344">
              <a:defRPr sz="5280"/>
            </a:lvl1pPr>
          </a:lstStyle>
          <a:p>
            <a:r>
              <a:t>AlphaFold2 structures have no missing residues or atoms</a:t>
            </a:r>
          </a:p>
        </p:txBody>
      </p:sp>
      <p:grpSp>
        <p:nvGrpSpPr>
          <p:cNvPr id="321" name="Group"/>
          <p:cNvGrpSpPr/>
          <p:nvPr/>
        </p:nvGrpSpPr>
        <p:grpSpPr>
          <a:xfrm>
            <a:off x="10053490" y="2249857"/>
            <a:ext cx="11749766" cy="4735462"/>
            <a:chOff x="0" y="0"/>
            <a:chExt cx="11749764" cy="4735461"/>
          </a:xfrm>
        </p:grpSpPr>
        <p:sp>
          <p:nvSpPr>
            <p:cNvPr id="318" name="No missing residues"/>
            <p:cNvSpPr txBox="1"/>
            <p:nvPr/>
          </p:nvSpPr>
          <p:spPr>
            <a:xfrm>
              <a:off x="3590206" y="3638181"/>
              <a:ext cx="7125209" cy="1097281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91439" tIns="91439" rIns="91439" bIns="91439" numCol="1" anchor="t">
              <a:spAutoFit/>
            </a:bodyPr>
            <a:lstStyle>
              <a:lvl1pPr algn="ctr" defTabSz="1828800">
                <a:lnSpc>
                  <a:spcPct val="90000"/>
                </a:lnSpc>
                <a:spcBef>
                  <a:spcPts val="2000"/>
                </a:spcBef>
                <a:defRPr sz="6000"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r>
                <a:t>No missing residues</a:t>
              </a:r>
            </a:p>
          </p:txBody>
        </p:sp>
        <p:pic>
          <p:nvPicPr>
            <p:cNvPr id="319" name="Image" descr="Image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179068" cy="303615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20" name="Tick"/>
            <p:cNvSpPr/>
            <p:nvPr/>
          </p:nvSpPr>
          <p:spPr>
            <a:xfrm>
              <a:off x="10337262" y="1293779"/>
              <a:ext cx="1412503" cy="1084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6" h="21585" extrusionOk="0">
                  <a:moveTo>
                    <a:pt x="19124" y="0"/>
                  </a:moveTo>
                  <a:cubicBezTo>
                    <a:pt x="19093" y="0"/>
                    <a:pt x="19062" y="15"/>
                    <a:pt x="19038" y="46"/>
                  </a:cubicBezTo>
                  <a:lnTo>
                    <a:pt x="7550" y="15019"/>
                  </a:lnTo>
                  <a:cubicBezTo>
                    <a:pt x="7502" y="15081"/>
                    <a:pt x="7426" y="15081"/>
                    <a:pt x="7379" y="15019"/>
                  </a:cubicBezTo>
                  <a:lnTo>
                    <a:pt x="2536" y="8708"/>
                  </a:lnTo>
                  <a:cubicBezTo>
                    <a:pt x="2489" y="8646"/>
                    <a:pt x="2413" y="8646"/>
                    <a:pt x="2365" y="8708"/>
                  </a:cubicBezTo>
                  <a:lnTo>
                    <a:pt x="35" y="11744"/>
                  </a:lnTo>
                  <a:cubicBezTo>
                    <a:pt x="-12" y="11806"/>
                    <a:pt x="-12" y="11907"/>
                    <a:pt x="35" y="11969"/>
                  </a:cubicBezTo>
                  <a:lnTo>
                    <a:pt x="4963" y="18390"/>
                  </a:lnTo>
                  <a:lnTo>
                    <a:pt x="6654" y="20594"/>
                  </a:lnTo>
                  <a:lnTo>
                    <a:pt x="7379" y="21538"/>
                  </a:lnTo>
                  <a:cubicBezTo>
                    <a:pt x="7426" y="21600"/>
                    <a:pt x="7502" y="21600"/>
                    <a:pt x="7550" y="21538"/>
                  </a:cubicBezTo>
                  <a:lnTo>
                    <a:pt x="21541" y="3307"/>
                  </a:lnTo>
                  <a:cubicBezTo>
                    <a:pt x="21588" y="3245"/>
                    <a:pt x="21588" y="3146"/>
                    <a:pt x="21541" y="3085"/>
                  </a:cubicBezTo>
                  <a:lnTo>
                    <a:pt x="19211" y="48"/>
                  </a:lnTo>
                  <a:cubicBezTo>
                    <a:pt x="19186" y="17"/>
                    <a:pt x="19156" y="0"/>
                    <a:pt x="19124" y="0"/>
                  </a:cubicBezTo>
                  <a:close/>
                </a:path>
              </a:pathLst>
            </a:cu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>
                <a:defRPr sz="3600">
                  <a:latin typeface="Franklin Gothic Book"/>
                  <a:ea typeface="Franklin Gothic Book"/>
                  <a:cs typeface="Franklin Gothic Book"/>
                  <a:sym typeface="Franklin Gothic Book"/>
                </a:defRPr>
              </a:pPr>
              <a:endParaRPr/>
            </a:p>
          </p:txBody>
        </p:sp>
      </p:grpSp>
      <p:grpSp>
        <p:nvGrpSpPr>
          <p:cNvPr id="325" name="Group"/>
          <p:cNvGrpSpPr/>
          <p:nvPr/>
        </p:nvGrpSpPr>
        <p:grpSpPr>
          <a:xfrm>
            <a:off x="1850769" y="7811285"/>
            <a:ext cx="9711732" cy="3718731"/>
            <a:chOff x="0" y="0"/>
            <a:chExt cx="9711730" cy="3718729"/>
          </a:xfrm>
        </p:grpSpPr>
        <p:pic>
          <p:nvPicPr>
            <p:cNvPr id="322" name="Polypeptide_forming_an_alpha_helix,_with_hydrogen_bonds_in_magenta.gif" descr="Polypeptide_forming_an_alpha_helix,_with_hydrogen_bonds_in_magenta.gif"/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2547076" cy="37187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23" name="Has hydrogens"/>
            <p:cNvSpPr txBox="1"/>
            <p:nvPr/>
          </p:nvSpPr>
          <p:spPr>
            <a:xfrm>
              <a:off x="3257826" y="1263856"/>
              <a:ext cx="5390135" cy="1097281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91439" tIns="91439" rIns="91439" bIns="91439" numCol="1" anchor="t">
              <a:spAutoFit/>
            </a:bodyPr>
            <a:lstStyle>
              <a:lvl1pPr algn="ctr" defTabSz="1828800">
                <a:lnSpc>
                  <a:spcPct val="90000"/>
                </a:lnSpc>
                <a:spcBef>
                  <a:spcPts val="2000"/>
                </a:spcBef>
                <a:defRPr sz="6000"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r>
                <a:t>Has hydrogens</a:t>
              </a:r>
            </a:p>
          </p:txBody>
        </p:sp>
        <p:sp>
          <p:nvSpPr>
            <p:cNvPr id="324" name="Tick"/>
            <p:cNvSpPr/>
            <p:nvPr/>
          </p:nvSpPr>
          <p:spPr>
            <a:xfrm>
              <a:off x="8299228" y="2076719"/>
              <a:ext cx="1412503" cy="1084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6" h="21585" extrusionOk="0">
                  <a:moveTo>
                    <a:pt x="19124" y="0"/>
                  </a:moveTo>
                  <a:cubicBezTo>
                    <a:pt x="19093" y="0"/>
                    <a:pt x="19062" y="15"/>
                    <a:pt x="19038" y="46"/>
                  </a:cubicBezTo>
                  <a:lnTo>
                    <a:pt x="7550" y="15019"/>
                  </a:lnTo>
                  <a:cubicBezTo>
                    <a:pt x="7502" y="15081"/>
                    <a:pt x="7426" y="15081"/>
                    <a:pt x="7379" y="15019"/>
                  </a:cubicBezTo>
                  <a:lnTo>
                    <a:pt x="2536" y="8708"/>
                  </a:lnTo>
                  <a:cubicBezTo>
                    <a:pt x="2489" y="8646"/>
                    <a:pt x="2413" y="8646"/>
                    <a:pt x="2365" y="8708"/>
                  </a:cubicBezTo>
                  <a:lnTo>
                    <a:pt x="35" y="11744"/>
                  </a:lnTo>
                  <a:cubicBezTo>
                    <a:pt x="-12" y="11806"/>
                    <a:pt x="-12" y="11907"/>
                    <a:pt x="35" y="11969"/>
                  </a:cubicBezTo>
                  <a:lnTo>
                    <a:pt x="4963" y="18390"/>
                  </a:lnTo>
                  <a:lnTo>
                    <a:pt x="6654" y="20594"/>
                  </a:lnTo>
                  <a:lnTo>
                    <a:pt x="7379" y="21538"/>
                  </a:lnTo>
                  <a:cubicBezTo>
                    <a:pt x="7426" y="21600"/>
                    <a:pt x="7502" y="21600"/>
                    <a:pt x="7550" y="21538"/>
                  </a:cubicBezTo>
                  <a:lnTo>
                    <a:pt x="21541" y="3307"/>
                  </a:lnTo>
                  <a:cubicBezTo>
                    <a:pt x="21588" y="3245"/>
                    <a:pt x="21588" y="3146"/>
                    <a:pt x="21541" y="3085"/>
                  </a:cubicBezTo>
                  <a:lnTo>
                    <a:pt x="19211" y="48"/>
                  </a:lnTo>
                  <a:cubicBezTo>
                    <a:pt x="19186" y="17"/>
                    <a:pt x="19156" y="0"/>
                    <a:pt x="19124" y="0"/>
                  </a:cubicBezTo>
                  <a:close/>
                </a:path>
              </a:pathLst>
            </a:cu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>
                <a:defRPr sz="3600">
                  <a:latin typeface="Franklin Gothic Book"/>
                  <a:ea typeface="Franklin Gothic Book"/>
                  <a:cs typeface="Franklin Gothic Book"/>
                  <a:sym typeface="Franklin Gothic Book"/>
                </a:defRPr>
              </a:pPr>
              <a:endParaRPr/>
            </a:p>
          </p:txBody>
        </p:sp>
      </p:grpSp>
      <p:pic>
        <p:nvPicPr>
          <p:cNvPr id="326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0985" y="2261191"/>
            <a:ext cx="4714247" cy="263997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5" grpId="1" animBg="1" advAuto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Title 1"/>
          <p:cNvSpPr txBox="1">
            <a:spLocks noGrp="1"/>
          </p:cNvSpPr>
          <p:nvPr>
            <p:ph type="title"/>
          </p:nvPr>
        </p:nvSpPr>
        <p:spPr>
          <a:xfrm>
            <a:off x="2799060" y="-23136"/>
            <a:ext cx="18785880" cy="1181555"/>
          </a:xfrm>
          <a:prstGeom prst="rect">
            <a:avLst/>
          </a:prstGeom>
        </p:spPr>
        <p:txBody>
          <a:bodyPr/>
          <a:lstStyle/>
          <a:p>
            <a:r>
              <a:t>AlphaFold2 structures can have unreliable areas</a:t>
            </a:r>
          </a:p>
        </p:txBody>
      </p:sp>
      <p:pic>
        <p:nvPicPr>
          <p:cNvPr id="329" name="Screenshot 2023-07-21 at 15.51.02.png" descr="Screenshot 2023-07-21 at 15.51.02.png"/>
          <p:cNvPicPr>
            <a:picLocks noChangeAspect="1"/>
          </p:cNvPicPr>
          <p:nvPr/>
        </p:nvPicPr>
        <p:blipFill>
          <a:blip r:embed="rId2"/>
          <a:srcRect t="4735"/>
          <a:stretch>
            <a:fillRect/>
          </a:stretch>
        </p:blipFill>
        <p:spPr>
          <a:xfrm>
            <a:off x="2387600" y="2534989"/>
            <a:ext cx="19050000" cy="9148926"/>
          </a:xfrm>
          <a:prstGeom prst="rect">
            <a:avLst/>
          </a:prstGeom>
          <a:ln w="12700">
            <a:miter lim="400000"/>
          </a:ln>
        </p:spPr>
      </p:pic>
      <p:sp>
        <p:nvSpPr>
          <p:cNvPr id="330" name="JNK1 — again"/>
          <p:cNvSpPr txBox="1"/>
          <p:nvPr/>
        </p:nvSpPr>
        <p:spPr>
          <a:xfrm>
            <a:off x="2540000" y="1716672"/>
            <a:ext cx="4289904" cy="94488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tIns="91439" bIns="91439">
            <a:spAutoFit/>
          </a:bodyPr>
          <a:lstStyle/>
          <a:p>
            <a:r>
              <a:t>JNK1 — again</a:t>
            </a:r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Title 1"/>
          <p:cNvSpPr txBox="1">
            <a:spLocks noGrp="1"/>
          </p:cNvSpPr>
          <p:nvPr>
            <p:ph type="title"/>
          </p:nvPr>
        </p:nvSpPr>
        <p:spPr>
          <a:xfrm>
            <a:off x="2799060" y="-49327"/>
            <a:ext cx="18785880" cy="1181555"/>
          </a:xfrm>
          <a:prstGeom prst="rect">
            <a:avLst/>
          </a:prstGeom>
        </p:spPr>
        <p:txBody>
          <a:bodyPr/>
          <a:lstStyle/>
          <a:p>
            <a:r>
              <a:t>What is missing in this very good structure?</a:t>
            </a:r>
          </a:p>
        </p:txBody>
      </p:sp>
      <p:pic>
        <p:nvPicPr>
          <p:cNvPr id="333" name="Screenshot 2023-07-21 at 16.07.37.png" descr="Screenshot 2023-07-21 at 16.07.37.png"/>
          <p:cNvPicPr>
            <a:picLocks noChangeAspect="1"/>
          </p:cNvPicPr>
          <p:nvPr/>
        </p:nvPicPr>
        <p:blipFill>
          <a:blip r:embed="rId2"/>
          <a:srcRect b="1722"/>
          <a:stretch>
            <a:fillRect/>
          </a:stretch>
        </p:blipFill>
        <p:spPr>
          <a:xfrm>
            <a:off x="2501900" y="2537885"/>
            <a:ext cx="19050000" cy="9156411"/>
          </a:xfrm>
          <a:prstGeom prst="rect">
            <a:avLst/>
          </a:prstGeom>
          <a:ln w="12700">
            <a:miter lim="400000"/>
          </a:ln>
        </p:spPr>
      </p:pic>
      <p:sp>
        <p:nvSpPr>
          <p:cNvPr id="334" name="Alcohol dehydrogenase"/>
          <p:cNvSpPr txBox="1"/>
          <p:nvPr/>
        </p:nvSpPr>
        <p:spPr>
          <a:xfrm>
            <a:off x="2535479" y="1714736"/>
            <a:ext cx="6832695" cy="94488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tIns="91439" bIns="91439">
            <a:spAutoFit/>
          </a:bodyPr>
          <a:lstStyle/>
          <a:p>
            <a:r>
              <a:t>Alcohol dehydrogenase</a:t>
            </a:r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1BECA3-78B6-318D-E358-A0EC449F6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Trypsin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E49D01-7802-7877-2175-45A3876394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TODO: have a look at the protein 1TRI</a:t>
            </a:r>
          </a:p>
          <a:p>
            <a:pPr marL="0" indent="0">
              <a:buNone/>
            </a:pPr>
            <a:r>
              <a:rPr lang="en-GB" dirty="0"/>
              <a:t>- stoichiometry</a:t>
            </a:r>
          </a:p>
          <a:p>
            <a:pPr marL="0" indent="0">
              <a:buNone/>
            </a:pPr>
            <a:r>
              <a:rPr lang="en-GB" dirty="0"/>
              <a:t>- PTMs</a:t>
            </a:r>
          </a:p>
          <a:p>
            <a:pPr marL="0" indent="0">
              <a:buNone/>
            </a:pPr>
            <a:r>
              <a:rPr lang="en-GB" dirty="0"/>
              <a:t>- ligands</a:t>
            </a:r>
          </a:p>
          <a:p>
            <a:pPr marL="0" indent="0">
              <a:buNone/>
            </a:pPr>
            <a:r>
              <a:rPr lang="en-GB" dirty="0"/>
              <a:t>- </a:t>
            </a:r>
            <a:r>
              <a:rPr lang="en-GB" dirty="0" err="1"/>
              <a:t>disuphides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- </a:t>
            </a:r>
            <a:r>
              <a:rPr lang="en-GB" dirty="0" err="1"/>
              <a:t>histidines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58400104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Title 1"/>
          <p:cNvSpPr txBox="1">
            <a:spLocks noGrp="1"/>
          </p:cNvSpPr>
          <p:nvPr>
            <p:ph type="title"/>
          </p:nvPr>
        </p:nvSpPr>
        <p:spPr>
          <a:xfrm>
            <a:off x="2799060" y="-98198"/>
            <a:ext cx="18785880" cy="1181555"/>
          </a:xfrm>
          <a:prstGeom prst="rect">
            <a:avLst/>
          </a:prstGeom>
        </p:spPr>
        <p:txBody>
          <a:bodyPr/>
          <a:lstStyle/>
          <a:p>
            <a:r>
              <a:t>Tools that will help with all of this</a:t>
            </a:r>
          </a:p>
        </p:txBody>
      </p:sp>
      <p:sp>
        <p:nvSpPr>
          <p:cNvPr id="337" name="Most simulation packages contain tools to help add missing H-atoms. Not all work in the same way.…"/>
          <p:cNvSpPr txBox="1"/>
          <p:nvPr/>
        </p:nvSpPr>
        <p:spPr>
          <a:xfrm>
            <a:off x="1205801" y="1536436"/>
            <a:ext cx="22677121" cy="3200408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tIns="91439" bIns="91439">
            <a:spAutoFit/>
          </a:bodyPr>
          <a:lstStyle/>
          <a:p>
            <a:pPr defTabSz="1828800">
              <a:lnSpc>
                <a:spcPct val="90000"/>
              </a:lnSpc>
              <a:spcBef>
                <a:spcPts val="2000"/>
              </a:spcBef>
              <a:defRPr sz="400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Most simulation packages contain tools to help add missing H-atoms. Not all work in the same way.</a:t>
            </a:r>
          </a:p>
          <a:p>
            <a:pPr defTabSz="1828800">
              <a:lnSpc>
                <a:spcPct val="90000"/>
              </a:lnSpc>
              <a:spcBef>
                <a:spcPts val="2000"/>
              </a:spcBef>
              <a:defRPr sz="400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Where there is more than one possible answer, not all packages will 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make the same decision</a:t>
            </a:r>
            <a:r>
              <a:t>.</a:t>
            </a:r>
          </a:p>
          <a:p>
            <a:pPr defTabSz="1828800">
              <a:lnSpc>
                <a:spcPct val="90000"/>
              </a:lnSpc>
              <a:spcBef>
                <a:spcPts val="2000"/>
              </a:spcBef>
              <a:defRPr sz="4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38" name="There are two independent, well-established tools designed specifically to look at these issues, and a webserver that puts them together:"/>
          <p:cNvSpPr txBox="1"/>
          <p:nvPr/>
        </p:nvSpPr>
        <p:spPr>
          <a:xfrm>
            <a:off x="1270341" y="3395716"/>
            <a:ext cx="20327109" cy="134112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tIns="91439" bIns="91439">
            <a:spAutoFit/>
          </a:bodyPr>
          <a:lstStyle>
            <a:lvl1pPr defTabSz="1828800">
              <a:lnSpc>
                <a:spcPct val="90000"/>
              </a:lnSpc>
              <a:spcBef>
                <a:spcPts val="2000"/>
              </a:spcBef>
              <a:defRPr sz="40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There are two independent, well-established tools designed specifically to look at these issues, and a webserver that puts them together:</a:t>
            </a:r>
          </a:p>
        </p:txBody>
      </p:sp>
      <p:pic>
        <p:nvPicPr>
          <p:cNvPr id="339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1982" y="5189917"/>
            <a:ext cx="4575564" cy="4017568"/>
          </a:xfrm>
          <a:prstGeom prst="rect">
            <a:avLst/>
          </a:prstGeom>
          <a:ln w="12700">
            <a:miter lim="400000"/>
          </a:ln>
        </p:spPr>
      </p:pic>
      <p:pic>
        <p:nvPicPr>
          <p:cNvPr id="340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4218" y="5189917"/>
            <a:ext cx="4575564" cy="4017568"/>
          </a:xfrm>
          <a:prstGeom prst="rect">
            <a:avLst/>
          </a:prstGeom>
          <a:ln w="12700">
            <a:miter lim="400000"/>
          </a:ln>
        </p:spPr>
      </p:pic>
      <p:pic>
        <p:nvPicPr>
          <p:cNvPr id="341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16454" y="5189917"/>
            <a:ext cx="4575564" cy="401756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48" name="Group"/>
          <p:cNvGrpSpPr/>
          <p:nvPr/>
        </p:nvGrpSpPr>
        <p:grpSpPr>
          <a:xfrm>
            <a:off x="1761309" y="9990697"/>
            <a:ext cx="19710054" cy="1802262"/>
            <a:chOff x="0" y="0"/>
            <a:chExt cx="19710052" cy="1802261"/>
          </a:xfrm>
        </p:grpSpPr>
        <p:pic>
          <p:nvPicPr>
            <p:cNvPr id="342" name="Screenshot 2023-07-21 at 16.14.10.png" descr="Screenshot 2023-07-21 at 16.14.10.pn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88331"/>
              <a:ext cx="2717800" cy="16256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43" name="Image" descr="Image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458770" y="425515"/>
              <a:ext cx="2717801" cy="95123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44" name="Image" descr="Image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991711" y="0"/>
              <a:ext cx="1802262" cy="180226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45" name="Image" descr="Image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821423" y="200559"/>
              <a:ext cx="2335238" cy="140114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46" name="Image" descr="Image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3067884" y="247843"/>
              <a:ext cx="4646365" cy="148637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47" name="…"/>
            <p:cNvSpPr txBox="1"/>
            <p:nvPr/>
          </p:nvSpPr>
          <p:spPr>
            <a:xfrm>
              <a:off x="18625472" y="276290"/>
              <a:ext cx="1084581" cy="1249681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91439" tIns="91439" rIns="91439" bIns="91439" numCol="1" anchor="t">
              <a:spAutoFit/>
            </a:bodyPr>
            <a:lstStyle>
              <a:lvl1pPr>
                <a:defRPr sz="7000" b="1"/>
              </a:lvl1pPr>
            </a:lstStyle>
            <a:p>
              <a:r>
                <a:t>…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9" grpId="1" animBg="1" advAuto="0"/>
      <p:bldP spid="340" grpId="2" animBg="1" advAuto="0"/>
      <p:bldP spid="341" grpId="3" animBg="1" advAuto="0"/>
      <p:bldP spid="348" grpId="4" animBg="1" advAuto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Title 1"/>
          <p:cNvSpPr txBox="1">
            <a:spLocks noGrp="1"/>
          </p:cNvSpPr>
          <p:nvPr>
            <p:ph type="title"/>
          </p:nvPr>
        </p:nvSpPr>
        <p:spPr>
          <a:xfrm>
            <a:off x="1844897" y="22485"/>
            <a:ext cx="21031201" cy="1158763"/>
          </a:xfrm>
          <a:prstGeom prst="rect">
            <a:avLst/>
          </a:prstGeom>
        </p:spPr>
        <p:txBody>
          <a:bodyPr/>
          <a:lstStyle/>
          <a:p>
            <a:r>
              <a:t>Let’s try some protein prep out!</a:t>
            </a:r>
          </a:p>
        </p:txBody>
      </p:sp>
      <p:pic>
        <p:nvPicPr>
          <p:cNvPr id="351" name="Screenshot 2023-07-25 at 09.07.36.png" descr="Screenshot 2023-07-25 at 09.07.3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6442" y="2471551"/>
            <a:ext cx="3801926" cy="2115855"/>
          </a:xfrm>
          <a:prstGeom prst="rect">
            <a:avLst/>
          </a:prstGeom>
          <a:ln w="12700">
            <a:miter lim="400000"/>
          </a:ln>
        </p:spPr>
      </p:pic>
      <p:sp>
        <p:nvSpPr>
          <p:cNvPr id="352" name="uniprot.org"/>
          <p:cNvSpPr txBox="1"/>
          <p:nvPr/>
        </p:nvSpPr>
        <p:spPr>
          <a:xfrm>
            <a:off x="2027915" y="4772797"/>
            <a:ext cx="3231365" cy="94488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tIns="91439" bIns="91439">
            <a:spAutoFit/>
          </a:bodyPr>
          <a:lstStyle>
            <a:lvl1pPr>
              <a:defRPr u="sng">
                <a:solidFill>
                  <a:srgbClr val="9454C3"/>
                </a:solidFill>
                <a:uFill>
                  <a:solidFill>
                    <a:srgbClr val="9454C3"/>
                  </a:solidFill>
                </a:uFill>
                <a:hlinkClick r:id="rId3"/>
              </a:defRPr>
            </a:lvl1pPr>
          </a:lstStyle>
          <a:p>
            <a:pPr>
              <a:defRPr u="none">
                <a:solidFill>
                  <a:srgbClr val="000000"/>
                </a:solidFill>
                <a:uFillTx/>
              </a:defRPr>
            </a:pPr>
            <a:r>
              <a:rPr u="sng">
                <a:solidFill>
                  <a:srgbClr val="9454C3"/>
                </a:solidFill>
                <a:uFill>
                  <a:solidFill>
                    <a:srgbClr val="9454C3"/>
                  </a:solidFill>
                </a:uFill>
                <a:hlinkClick r:id="rId3"/>
              </a:rPr>
              <a:t>uniprot.org</a:t>
            </a:r>
          </a:p>
        </p:txBody>
      </p:sp>
      <p:pic>
        <p:nvPicPr>
          <p:cNvPr id="353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9807" y="2866044"/>
            <a:ext cx="3657601" cy="1003301"/>
          </a:xfrm>
          <a:prstGeom prst="rect">
            <a:avLst/>
          </a:prstGeom>
          <a:ln w="12700">
            <a:miter lim="400000"/>
          </a:ln>
        </p:spPr>
      </p:pic>
      <p:sp>
        <p:nvSpPr>
          <p:cNvPr id="354" name="rcsb.org"/>
          <p:cNvSpPr txBox="1"/>
          <p:nvPr/>
        </p:nvSpPr>
        <p:spPr>
          <a:xfrm>
            <a:off x="7949400" y="4772797"/>
            <a:ext cx="2665818" cy="94488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tIns="91439" bIns="91439">
            <a:spAutoFit/>
          </a:bodyPr>
          <a:lstStyle/>
          <a:p>
            <a:r>
              <a:rPr u="sng">
                <a:solidFill>
                  <a:srgbClr val="9454C3"/>
                </a:solidFill>
                <a:uFill>
                  <a:solidFill>
                    <a:srgbClr val="9454C3"/>
                  </a:solidFill>
                </a:uFill>
                <a:hlinkClick r:id="rId5"/>
              </a:rPr>
              <a:t>rcsb.org</a:t>
            </a:r>
            <a:r>
              <a:t> </a:t>
            </a:r>
          </a:p>
        </p:txBody>
      </p:sp>
      <p:sp>
        <p:nvSpPr>
          <p:cNvPr id="355" name="Task 1:…"/>
          <p:cNvSpPr txBox="1"/>
          <p:nvPr/>
        </p:nvSpPr>
        <p:spPr>
          <a:xfrm>
            <a:off x="1003705" y="6365000"/>
            <a:ext cx="22713586" cy="323088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tIns="91439" bIns="91439">
            <a:spAutoFit/>
          </a:bodyPr>
          <a:lstStyle/>
          <a:p>
            <a:pPr>
              <a:defRPr b="1"/>
            </a:pPr>
            <a:r>
              <a:t>Task 1: </a:t>
            </a:r>
          </a:p>
          <a:p>
            <a:r>
              <a:t>Identify a good crystal structure for </a:t>
            </a:r>
            <a:r>
              <a:rPr b="1"/>
              <a:t>Carboxypeptidase B2</a:t>
            </a:r>
            <a:r>
              <a:t> and use the Poisson Boltzmann server to produce output for amber. </a:t>
            </a:r>
          </a:p>
          <a:p>
            <a:r>
              <a:t>Starting structure PDB: 3D67 use uniprot to find out more!</a:t>
            </a:r>
          </a:p>
        </p:txBody>
      </p:sp>
      <p:pic>
        <p:nvPicPr>
          <p:cNvPr id="356" name="Image" descr="Imag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17750" y="2557885"/>
            <a:ext cx="2892175" cy="1619618"/>
          </a:xfrm>
          <a:prstGeom prst="rect">
            <a:avLst/>
          </a:prstGeom>
          <a:ln w="12700">
            <a:miter lim="400000"/>
          </a:ln>
        </p:spPr>
      </p:pic>
      <p:pic>
        <p:nvPicPr>
          <p:cNvPr id="357" name="Image" descr="Image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226158" y="2106521"/>
            <a:ext cx="2522347" cy="2522346"/>
          </a:xfrm>
          <a:prstGeom prst="rect">
            <a:avLst/>
          </a:prstGeom>
          <a:ln w="12700">
            <a:miter lim="400000"/>
          </a:ln>
        </p:spPr>
      </p:pic>
      <p:sp>
        <p:nvSpPr>
          <p:cNvPr id="358" name="https://server.poissonboltzmann.org"/>
          <p:cNvSpPr txBox="1"/>
          <p:nvPr/>
        </p:nvSpPr>
        <p:spPr>
          <a:xfrm>
            <a:off x="12787686" y="4989437"/>
            <a:ext cx="10396509" cy="94488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tIns="91439" bIns="91439">
            <a:spAutoFit/>
          </a:bodyPr>
          <a:lstStyle/>
          <a:p>
            <a:r>
              <a:rPr u="sng">
                <a:solidFill>
                  <a:srgbClr val="9454C3"/>
                </a:solidFill>
                <a:uFill>
                  <a:solidFill>
                    <a:srgbClr val="9454C3"/>
                  </a:solidFill>
                </a:uFill>
                <a:hlinkClick r:id="rId8"/>
              </a:rPr>
              <a:t>https://server.poissonboltzmann.org</a:t>
            </a:r>
            <a:r>
              <a:t> </a:t>
            </a:r>
          </a:p>
        </p:txBody>
      </p:sp>
      <p:sp>
        <p:nvSpPr>
          <p:cNvPr id="359" name="Task 2:…"/>
          <p:cNvSpPr txBox="1"/>
          <p:nvPr/>
        </p:nvSpPr>
        <p:spPr>
          <a:xfrm>
            <a:off x="1003705" y="10026563"/>
            <a:ext cx="23211230" cy="170688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tIns="91439" bIns="91439">
            <a:spAutoFit/>
          </a:bodyPr>
          <a:lstStyle/>
          <a:p>
            <a:pPr>
              <a:defRPr b="1"/>
            </a:pPr>
            <a:r>
              <a:t>Task 2: </a:t>
            </a:r>
          </a:p>
          <a:p>
            <a:r>
              <a:t>Take a look at the AlphaFold 2 structure, what do you need to watch out for here? </a:t>
            </a:r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Title 1"/>
          <p:cNvSpPr txBox="1">
            <a:spLocks noGrp="1"/>
          </p:cNvSpPr>
          <p:nvPr>
            <p:ph type="title"/>
          </p:nvPr>
        </p:nvSpPr>
        <p:spPr>
          <a:xfrm>
            <a:off x="2799060" y="-98198"/>
            <a:ext cx="18785880" cy="1181555"/>
          </a:xfrm>
          <a:prstGeom prst="rect">
            <a:avLst/>
          </a:prstGeom>
        </p:spPr>
        <p:txBody>
          <a:bodyPr/>
          <a:lstStyle/>
          <a:p>
            <a:r>
              <a:t>What about ligands and co-factors?</a:t>
            </a:r>
          </a:p>
        </p:txBody>
      </p:sp>
      <p:grpSp>
        <p:nvGrpSpPr>
          <p:cNvPr id="364" name="Group"/>
          <p:cNvGrpSpPr/>
          <p:nvPr/>
        </p:nvGrpSpPr>
        <p:grpSpPr>
          <a:xfrm>
            <a:off x="1226797" y="1910958"/>
            <a:ext cx="9495027" cy="6022221"/>
            <a:chOff x="0" y="0"/>
            <a:chExt cx="9495026" cy="6022220"/>
          </a:xfrm>
        </p:grpSpPr>
        <p:pic>
          <p:nvPicPr>
            <p:cNvPr id="362" name="Image" descr="Image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200361"/>
              <a:ext cx="9495027" cy="482186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63" name="pKa for ligands is also important!"/>
            <p:cNvSpPr txBox="1"/>
            <p:nvPr/>
          </p:nvSpPr>
          <p:spPr>
            <a:xfrm>
              <a:off x="43648" y="0"/>
              <a:ext cx="9407731" cy="944880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91439" tIns="91439" rIns="91439" bIns="91439" numCol="1" anchor="t">
              <a:spAutoFit/>
            </a:bodyPr>
            <a:lstStyle/>
            <a:p>
              <a:r>
                <a:t>pKa for ligands is also important!</a:t>
              </a:r>
            </a:p>
          </p:txBody>
        </p:sp>
      </p:grpSp>
      <p:grpSp>
        <p:nvGrpSpPr>
          <p:cNvPr id="367" name="Group"/>
          <p:cNvGrpSpPr/>
          <p:nvPr/>
        </p:nvGrpSpPr>
        <p:grpSpPr>
          <a:xfrm>
            <a:off x="1270444" y="8474720"/>
            <a:ext cx="8702659" cy="4318542"/>
            <a:chOff x="0" y="0"/>
            <a:chExt cx="8702657" cy="4318541"/>
          </a:xfrm>
        </p:grpSpPr>
        <p:sp>
          <p:nvSpPr>
            <p:cNvPr id="365" name="Choosing the right enantiomer"/>
            <p:cNvSpPr txBox="1"/>
            <p:nvPr/>
          </p:nvSpPr>
          <p:spPr>
            <a:xfrm>
              <a:off x="0" y="0"/>
              <a:ext cx="8702658" cy="944880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91439" tIns="91439" rIns="91439" bIns="91439" numCol="1" anchor="t">
              <a:spAutoFit/>
            </a:bodyPr>
            <a:lstStyle/>
            <a:p>
              <a:r>
                <a:t>Choosing the right enantiomer</a:t>
              </a:r>
            </a:p>
          </p:txBody>
        </p:sp>
        <p:pic>
          <p:nvPicPr>
            <p:cNvPr id="366" name="Image" descr="Imag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83655" y="1172126"/>
              <a:ext cx="6335348" cy="31464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370" name="Group"/>
          <p:cNvGrpSpPr/>
          <p:nvPr/>
        </p:nvGrpSpPr>
        <p:grpSpPr>
          <a:xfrm>
            <a:off x="13500388" y="1910958"/>
            <a:ext cx="9879013" cy="8741337"/>
            <a:chOff x="0" y="0"/>
            <a:chExt cx="9879012" cy="8741336"/>
          </a:xfrm>
        </p:grpSpPr>
        <p:sp>
          <p:nvSpPr>
            <p:cNvPr id="368" name="How do you get a ligand position when there is no crystal structure?"/>
            <p:cNvSpPr txBox="1"/>
            <p:nvPr/>
          </p:nvSpPr>
          <p:spPr>
            <a:xfrm>
              <a:off x="0" y="0"/>
              <a:ext cx="9879013" cy="1706880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91439" tIns="91439" rIns="91439" bIns="91439" numCol="1" anchor="t">
              <a:spAutoFit/>
            </a:bodyPr>
            <a:lstStyle/>
            <a:p>
              <a:r>
                <a:t>How do you get a ligand position when there is no crystal structure?</a:t>
              </a:r>
            </a:p>
          </p:txBody>
        </p:sp>
        <p:pic>
          <p:nvPicPr>
            <p:cNvPr id="369" name="silvr_gif_1.gif" descr="silvr_gif_1.gif"/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3472" y="1772482"/>
              <a:ext cx="8992069" cy="696885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4" grpId="1" animBg="1" advAuto="0"/>
      <p:bldP spid="367" grpId="2" animBg="1" advAuto="0"/>
      <p:bldP spid="370" grpId="3" animBg="1" advAuto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Title 1"/>
          <p:cNvSpPr txBox="1">
            <a:spLocks noGrp="1"/>
          </p:cNvSpPr>
          <p:nvPr>
            <p:ph type="title"/>
          </p:nvPr>
        </p:nvSpPr>
        <p:spPr>
          <a:xfrm>
            <a:off x="1676400" y="47393"/>
            <a:ext cx="21031200" cy="1117011"/>
          </a:xfrm>
          <a:prstGeom prst="rect">
            <a:avLst/>
          </a:prstGeom>
        </p:spPr>
        <p:txBody>
          <a:bodyPr/>
          <a:lstStyle>
            <a:lvl1pPr defTabSz="1609344">
              <a:defRPr sz="6160"/>
            </a:lvl1pPr>
          </a:lstStyle>
          <a:p>
            <a:r>
              <a:t>A typical workflow for molecular dynamics</a:t>
            </a:r>
          </a:p>
        </p:txBody>
      </p:sp>
      <p:sp>
        <p:nvSpPr>
          <p:cNvPr id="116" name="Get protein structure"/>
          <p:cNvSpPr/>
          <p:nvPr/>
        </p:nvSpPr>
        <p:spPr>
          <a:xfrm>
            <a:off x="2395334" y="1783132"/>
            <a:ext cx="2951428" cy="926879"/>
          </a:xfrm>
          <a:prstGeom prst="rect">
            <a:avLst/>
          </a:prstGeom>
          <a:solidFill>
            <a:srgbClr val="004D80"/>
          </a:solidFill>
          <a:ln w="12700">
            <a:miter lim="400000"/>
          </a:ln>
          <a:effectLst>
            <a:outerShdw blurRad="12700" dir="5400000" rotWithShape="0">
              <a:srgbClr val="000000">
                <a:alpha val="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9756" tIns="29756" rIns="29756" bIns="29756" anchor="ctr"/>
          <a:lstStyle>
            <a:lvl1pPr algn="ctr" defTabSz="1300479">
              <a:defRPr sz="3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Get protein structure</a:t>
            </a:r>
          </a:p>
        </p:txBody>
      </p:sp>
      <p:sp>
        <p:nvSpPr>
          <p:cNvPr id="117" name="Simulation Analysis"/>
          <p:cNvSpPr/>
          <p:nvPr/>
        </p:nvSpPr>
        <p:spPr>
          <a:xfrm>
            <a:off x="1336761" y="10329077"/>
            <a:ext cx="4915130" cy="1168760"/>
          </a:xfrm>
          <a:prstGeom prst="rect">
            <a:avLst/>
          </a:prstGeom>
          <a:solidFill>
            <a:srgbClr val="942193"/>
          </a:solidFill>
          <a:ln w="12700">
            <a:solidFill>
              <a:srgbClr val="4F81BD"/>
            </a:solidFill>
          </a:ln>
          <a:effectLst>
            <a:outerShdw blurRad="12700" dir="5400000" rotWithShape="0">
              <a:srgbClr val="000000"/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9756" tIns="29756" rIns="29756" bIns="29756" anchor="ctr"/>
          <a:lstStyle>
            <a:lvl1pPr algn="ctr" defTabSz="1300479">
              <a:defRPr sz="3000">
                <a:solidFill>
                  <a:srgbClr val="FFFFFF"/>
                </a:solidFill>
              </a:defRPr>
            </a:lvl1pPr>
          </a:lstStyle>
          <a:p>
            <a:r>
              <a:t>Simulation Analysis</a:t>
            </a:r>
          </a:p>
        </p:txBody>
      </p:sp>
      <p:sp>
        <p:nvSpPr>
          <p:cNvPr id="118" name="Line"/>
          <p:cNvSpPr/>
          <p:nvPr/>
        </p:nvSpPr>
        <p:spPr>
          <a:xfrm>
            <a:off x="3814854" y="2858781"/>
            <a:ext cx="1" cy="765077"/>
          </a:xfrm>
          <a:prstGeom prst="line">
            <a:avLst/>
          </a:prstGeom>
          <a:ln w="38100">
            <a:solidFill>
              <a:srgbClr val="4F81BD"/>
            </a:solidFill>
            <a:tailEnd type="triangle"/>
          </a:ln>
          <a:effectLst>
            <a:outerShdw blurRad="12700" dir="5400000" rotWithShape="0">
              <a:srgbClr val="000000">
                <a:alpha val="38000"/>
              </a:srgbClr>
            </a:outerShdw>
          </a:effectLst>
        </p:spPr>
        <p:txBody>
          <a:bodyPr lIns="29756" tIns="29756" rIns="29756" bIns="29756"/>
          <a:lstStyle/>
          <a:p>
            <a:pPr defTabSz="1300479">
              <a:defRPr sz="2400"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grpSp>
        <p:nvGrpSpPr>
          <p:cNvPr id="121" name="Group"/>
          <p:cNvGrpSpPr/>
          <p:nvPr/>
        </p:nvGrpSpPr>
        <p:grpSpPr>
          <a:xfrm>
            <a:off x="2076299" y="3772628"/>
            <a:ext cx="3589498" cy="1692063"/>
            <a:chOff x="0" y="0"/>
            <a:chExt cx="3589496" cy="1692062"/>
          </a:xfrm>
        </p:grpSpPr>
        <p:sp>
          <p:nvSpPr>
            <p:cNvPr id="119" name="Prep for simulation"/>
            <p:cNvSpPr/>
            <p:nvPr/>
          </p:nvSpPr>
          <p:spPr>
            <a:xfrm>
              <a:off x="0" y="0"/>
              <a:ext cx="3589497" cy="748653"/>
            </a:xfrm>
            <a:prstGeom prst="rect">
              <a:avLst/>
            </a:prstGeom>
            <a:solidFill>
              <a:srgbClr val="51A7F9"/>
            </a:solidFill>
            <a:ln w="12700" cap="flat">
              <a:noFill/>
              <a:miter lim="400000"/>
            </a:ln>
            <a:effectLst>
              <a:outerShdw blurRad="12700" dir="5400000" rotWithShape="0">
                <a:srgbClr val="000000">
                  <a:alpha val="35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29756" tIns="29756" rIns="29756" bIns="29756" numCol="1" anchor="ctr">
              <a:noAutofit/>
            </a:bodyPr>
            <a:lstStyle>
              <a:lvl1pPr algn="ctr" defTabSz="1300479">
                <a:defRPr sz="3000">
                  <a:solidFill>
                    <a:srgbClr val="FFFFFF"/>
                  </a:solidFill>
                </a:defRPr>
              </a:lvl1pPr>
            </a:lstStyle>
            <a:p>
              <a:r>
                <a:t>Prep for simulation</a:t>
              </a:r>
            </a:p>
          </p:txBody>
        </p:sp>
        <p:sp>
          <p:nvSpPr>
            <p:cNvPr id="120" name="Line"/>
            <p:cNvSpPr/>
            <p:nvPr/>
          </p:nvSpPr>
          <p:spPr>
            <a:xfrm>
              <a:off x="1732015" y="926986"/>
              <a:ext cx="1" cy="765077"/>
            </a:xfrm>
            <a:prstGeom prst="line">
              <a:avLst/>
            </a:prstGeom>
            <a:noFill/>
            <a:ln w="38100" cap="flat">
              <a:solidFill>
                <a:srgbClr val="4F81BD"/>
              </a:solidFill>
              <a:prstDash val="solid"/>
              <a:round/>
              <a:tailEnd type="triangle" w="med" len="med"/>
            </a:ln>
            <a:effectLst>
              <a:outerShdw blurRad="127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29756" tIns="29756" rIns="29756" bIns="29756" numCol="1" anchor="t">
              <a:noAutofit/>
            </a:bodyPr>
            <a:lstStyle/>
            <a:p>
              <a:pPr defTabSz="1300479">
                <a:defRPr sz="2400"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</p:grpSp>
      <p:grpSp>
        <p:nvGrpSpPr>
          <p:cNvPr id="124" name="Group"/>
          <p:cNvGrpSpPr/>
          <p:nvPr/>
        </p:nvGrpSpPr>
        <p:grpSpPr>
          <a:xfrm>
            <a:off x="1684122" y="5590248"/>
            <a:ext cx="4373852" cy="1687716"/>
            <a:chOff x="0" y="0"/>
            <a:chExt cx="4373850" cy="1687715"/>
          </a:xfrm>
        </p:grpSpPr>
        <p:sp>
          <p:nvSpPr>
            <p:cNvPr id="122" name="Simulation setup"/>
            <p:cNvSpPr/>
            <p:nvPr/>
          </p:nvSpPr>
          <p:spPr>
            <a:xfrm>
              <a:off x="0" y="0"/>
              <a:ext cx="4373851" cy="748653"/>
            </a:xfrm>
            <a:prstGeom prst="rect">
              <a:avLst/>
            </a:prstGeom>
            <a:solidFill>
              <a:srgbClr val="009193"/>
            </a:solidFill>
            <a:ln w="12700" cap="flat">
              <a:noFill/>
              <a:miter lim="400000"/>
            </a:ln>
            <a:effectLst>
              <a:outerShdw blurRad="12700" dir="5400000" rotWithShape="0">
                <a:srgbClr val="000000"/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29756" tIns="29756" rIns="29756" bIns="29756" numCol="1" anchor="ctr">
              <a:noAutofit/>
            </a:bodyPr>
            <a:lstStyle>
              <a:lvl1pPr algn="ctr" defTabSz="1300479">
                <a:defRPr sz="30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Simulation setup</a:t>
              </a:r>
            </a:p>
          </p:txBody>
        </p:sp>
        <p:sp>
          <p:nvSpPr>
            <p:cNvPr id="123" name="Line"/>
            <p:cNvSpPr/>
            <p:nvPr/>
          </p:nvSpPr>
          <p:spPr>
            <a:xfrm>
              <a:off x="2110203" y="922639"/>
              <a:ext cx="1" cy="765077"/>
            </a:xfrm>
            <a:prstGeom prst="line">
              <a:avLst/>
            </a:prstGeom>
            <a:noFill/>
            <a:ln w="38100" cap="flat">
              <a:solidFill>
                <a:srgbClr val="4F81BD"/>
              </a:solidFill>
              <a:prstDash val="solid"/>
              <a:round/>
              <a:tailEnd type="triangle" w="med" len="med"/>
            </a:ln>
            <a:effectLst>
              <a:outerShdw blurRad="127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29756" tIns="29756" rIns="29756" bIns="29756" numCol="1" anchor="t">
              <a:noAutofit/>
            </a:bodyPr>
            <a:lstStyle/>
            <a:p>
              <a:pPr defTabSz="1300479">
                <a:defRPr sz="2400"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</p:grpSp>
      <p:grpSp>
        <p:nvGrpSpPr>
          <p:cNvPr id="127" name="Group"/>
          <p:cNvGrpSpPr/>
          <p:nvPr/>
        </p:nvGrpSpPr>
        <p:grpSpPr>
          <a:xfrm>
            <a:off x="1336761" y="7385110"/>
            <a:ext cx="4956187" cy="2774039"/>
            <a:chOff x="0" y="0"/>
            <a:chExt cx="4956185" cy="2774037"/>
          </a:xfrm>
        </p:grpSpPr>
        <p:sp>
          <p:nvSpPr>
            <p:cNvPr id="125" name="Run Simulation Protocol"/>
            <p:cNvSpPr/>
            <p:nvPr/>
          </p:nvSpPr>
          <p:spPr>
            <a:xfrm>
              <a:off x="0" y="0"/>
              <a:ext cx="4956186" cy="1657021"/>
            </a:xfrm>
            <a:prstGeom prst="rect">
              <a:avLst/>
            </a:prstGeom>
            <a:solidFill>
              <a:srgbClr val="008F00"/>
            </a:solidFill>
            <a:ln w="12700" cap="flat">
              <a:solidFill>
                <a:srgbClr val="4F81BD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29756" tIns="29756" rIns="29756" bIns="29756" numCol="1" anchor="ctr">
              <a:noAutofit/>
            </a:bodyPr>
            <a:lstStyle>
              <a:lvl1pPr algn="ctr" defTabSz="1300479">
                <a:defRPr sz="3000">
                  <a:solidFill>
                    <a:srgbClr val="FFFFFF"/>
                  </a:solidFill>
                </a:defRPr>
              </a:lvl1pPr>
            </a:lstStyle>
            <a:p>
              <a:r>
                <a:t>Run Simulation Protocol</a:t>
              </a:r>
            </a:p>
          </p:txBody>
        </p:sp>
        <p:sp>
          <p:nvSpPr>
            <p:cNvPr id="126" name="Line"/>
            <p:cNvSpPr/>
            <p:nvPr/>
          </p:nvSpPr>
          <p:spPr>
            <a:xfrm>
              <a:off x="2471553" y="1830735"/>
              <a:ext cx="1" cy="943303"/>
            </a:xfrm>
            <a:prstGeom prst="line">
              <a:avLst/>
            </a:prstGeom>
            <a:noFill/>
            <a:ln w="38100" cap="flat">
              <a:solidFill>
                <a:srgbClr val="4F81BD"/>
              </a:solidFill>
              <a:prstDash val="solid"/>
              <a:round/>
              <a:tailEnd type="triangle" w="med" len="med"/>
            </a:ln>
            <a:effectLst>
              <a:outerShdw blurRad="127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29756" tIns="29756" rIns="29756" bIns="29756" numCol="1" anchor="t">
              <a:noAutofit/>
            </a:bodyPr>
            <a:lstStyle/>
            <a:p>
              <a:pPr defTabSz="1300479">
                <a:defRPr sz="2400"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</p:grpSp>
      <p:sp>
        <p:nvSpPr>
          <p:cNvPr id="128" name="Rectangle 5"/>
          <p:cNvSpPr txBox="1"/>
          <p:nvPr/>
        </p:nvSpPr>
        <p:spPr>
          <a:xfrm>
            <a:off x="12009752" y="5801841"/>
            <a:ext cx="258974" cy="51960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 algn="ctr">
              <a:defRPr sz="1800" u="sng">
                <a:noFill/>
                <a:latin typeface="Arial"/>
                <a:ea typeface="Arial"/>
                <a:cs typeface="Arial"/>
                <a:sym typeface="Arial"/>
                <a:hlinkClick r:id="rId2"/>
              </a:defRPr>
            </a:lvl1pPr>
          </a:lstStyle>
          <a:p>
            <a:pPr>
              <a:defRPr u="none">
                <a:solidFill>
                  <a:srgbClr val="0365C0"/>
                </a:solidFill>
              </a:defRPr>
            </a:pPr>
            <a:r>
              <a:rPr u="sng">
                <a:noFill/>
                <a:hlinkClick r:id="rId2"/>
              </a:rPr>
              <a:t> </a:t>
            </a:r>
          </a:p>
        </p:txBody>
      </p:sp>
      <p:grpSp>
        <p:nvGrpSpPr>
          <p:cNvPr id="138" name="Group"/>
          <p:cNvGrpSpPr/>
          <p:nvPr/>
        </p:nvGrpSpPr>
        <p:grpSpPr>
          <a:xfrm>
            <a:off x="9109018" y="10268483"/>
            <a:ext cx="12415366" cy="2519564"/>
            <a:chOff x="0" y="0"/>
            <a:chExt cx="12415364" cy="2519562"/>
          </a:xfrm>
        </p:grpSpPr>
        <p:sp>
          <p:nvSpPr>
            <p:cNvPr id="129" name="Rectangle"/>
            <p:cNvSpPr/>
            <p:nvPr/>
          </p:nvSpPr>
          <p:spPr>
            <a:xfrm>
              <a:off x="0" y="0"/>
              <a:ext cx="11373247" cy="1736030"/>
            </a:xfrm>
            <a:prstGeom prst="rect">
              <a:avLst/>
            </a:prstGeom>
            <a:solidFill>
              <a:srgbClr val="FFFFFF"/>
            </a:solidFill>
            <a:ln w="38100" cap="flat">
              <a:solidFill>
                <a:srgbClr val="773F9B"/>
              </a:solidFill>
              <a:prstDash val="solid"/>
              <a:round/>
            </a:ln>
            <a:effectLst>
              <a:outerShdw blurRad="127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29756" tIns="29756" rIns="29756" bIns="29756" numCol="1" anchor="ctr">
              <a:noAutofit/>
            </a:bodyPr>
            <a:lstStyle/>
            <a:p>
              <a:pPr defTabSz="1300479">
                <a:defRPr sz="2400">
                  <a:solidFill>
                    <a:srgbClr val="773F9B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130" name="PyEMMA"/>
            <p:cNvSpPr txBox="1"/>
            <p:nvPr/>
          </p:nvSpPr>
          <p:spPr>
            <a:xfrm>
              <a:off x="169501" y="136022"/>
              <a:ext cx="2205079" cy="553243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29756" tIns="29756" rIns="29756" bIns="29756" numCol="1" anchor="t">
              <a:noAutofit/>
            </a:bodyPr>
            <a:lstStyle>
              <a:lvl1pPr algn="ctr" defTabSz="1300479">
                <a:defRPr sz="3000" b="1">
                  <a:solidFill>
                    <a:srgbClr val="00882B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PyEMMA</a:t>
              </a:r>
            </a:p>
          </p:txBody>
        </p:sp>
        <p:sp>
          <p:nvSpPr>
            <p:cNvPr id="131" name="MDTraj"/>
            <p:cNvSpPr txBox="1"/>
            <p:nvPr/>
          </p:nvSpPr>
          <p:spPr>
            <a:xfrm>
              <a:off x="967256" y="878292"/>
              <a:ext cx="2205079" cy="553243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29756" tIns="29756" rIns="29756" bIns="29756" numCol="1" anchor="t">
              <a:noAutofit/>
            </a:bodyPr>
            <a:lstStyle>
              <a:lvl1pPr algn="ctr" defTabSz="1300479">
                <a:defRPr sz="3000" b="1">
                  <a:solidFill>
                    <a:srgbClr val="00882B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MDTraj</a:t>
              </a:r>
            </a:p>
          </p:txBody>
        </p:sp>
        <p:sp>
          <p:nvSpPr>
            <p:cNvPr id="132" name="MDAnalysis"/>
            <p:cNvSpPr txBox="1"/>
            <p:nvPr/>
          </p:nvSpPr>
          <p:spPr>
            <a:xfrm>
              <a:off x="2706727" y="48209"/>
              <a:ext cx="2457760" cy="641056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29756" tIns="29756" rIns="29756" bIns="29756" numCol="1" anchor="t">
              <a:noAutofit/>
            </a:bodyPr>
            <a:lstStyle>
              <a:lvl1pPr algn="ctr" defTabSz="1300479">
                <a:defRPr sz="3000" b="1">
                  <a:solidFill>
                    <a:srgbClr val="00882B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MDAnalysis</a:t>
              </a:r>
            </a:p>
          </p:txBody>
        </p:sp>
        <p:sp>
          <p:nvSpPr>
            <p:cNvPr id="133" name="MDAnalysis"/>
            <p:cNvSpPr txBox="1"/>
            <p:nvPr/>
          </p:nvSpPr>
          <p:spPr>
            <a:xfrm>
              <a:off x="3514718" y="868015"/>
              <a:ext cx="2457759" cy="689579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29756" tIns="29756" rIns="29756" bIns="29756" numCol="1" anchor="t">
              <a:noAutofit/>
            </a:bodyPr>
            <a:lstStyle>
              <a:lvl1pPr algn="ctr" defTabSz="1300479">
                <a:defRPr sz="3000" b="1">
                  <a:solidFill>
                    <a:srgbClr val="00882B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MDAnalysis</a:t>
              </a:r>
            </a:p>
          </p:txBody>
        </p:sp>
        <p:sp>
          <p:nvSpPr>
            <p:cNvPr id="134" name="VMD"/>
            <p:cNvSpPr txBox="1"/>
            <p:nvPr/>
          </p:nvSpPr>
          <p:spPr>
            <a:xfrm>
              <a:off x="6227687" y="951706"/>
              <a:ext cx="2205079" cy="553243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29756" tIns="29756" rIns="29756" bIns="29756" numCol="1" anchor="t">
              <a:noAutofit/>
            </a:bodyPr>
            <a:lstStyle>
              <a:lvl1pPr algn="ctr" defTabSz="1300479">
                <a:defRPr sz="3000" b="1"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VMD</a:t>
              </a:r>
            </a:p>
          </p:txBody>
        </p:sp>
        <p:sp>
          <p:nvSpPr>
            <p:cNvPr id="135" name="md-analysis-tools"/>
            <p:cNvSpPr txBox="1"/>
            <p:nvPr/>
          </p:nvSpPr>
          <p:spPr>
            <a:xfrm>
              <a:off x="6122299" y="32160"/>
              <a:ext cx="3531193" cy="610093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584200">
                <a:defRPr sz="3000" b="1"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md-analysis-tools</a:t>
              </a:r>
            </a:p>
          </p:txBody>
        </p:sp>
        <p:sp>
          <p:nvSpPr>
            <p:cNvPr id="136" name="[…]"/>
            <p:cNvSpPr txBox="1"/>
            <p:nvPr/>
          </p:nvSpPr>
          <p:spPr>
            <a:xfrm>
              <a:off x="10286785" y="1264925"/>
              <a:ext cx="1518152" cy="553243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29756" tIns="29756" rIns="29756" bIns="29756" numCol="1" anchor="t">
              <a:noAutofit/>
            </a:bodyPr>
            <a:lstStyle>
              <a:lvl1pPr algn="ctr" defTabSz="1300479">
                <a:defRPr sz="2000" b="1"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[…]</a:t>
              </a:r>
            </a:p>
          </p:txBody>
        </p:sp>
        <p:sp>
          <p:nvSpPr>
            <p:cNvPr id="137" name="TCL, bash, python, Perl … get creative"/>
            <p:cNvSpPr txBox="1"/>
            <p:nvPr/>
          </p:nvSpPr>
          <p:spPr>
            <a:xfrm>
              <a:off x="3959259" y="1814400"/>
              <a:ext cx="8456106" cy="705163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29756" tIns="29756" rIns="29756" bIns="29756" numCol="1" anchor="t">
              <a:noAutofit/>
            </a:bodyPr>
            <a:lstStyle>
              <a:lvl1pPr defTabSz="1300479">
                <a:defRPr sz="2000" b="1"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TCL, bash, python, Perl … get creative</a:t>
              </a:r>
            </a:p>
          </p:txBody>
        </p:sp>
      </p:grpSp>
      <p:grpSp>
        <p:nvGrpSpPr>
          <p:cNvPr id="150" name="Group"/>
          <p:cNvGrpSpPr/>
          <p:nvPr/>
        </p:nvGrpSpPr>
        <p:grpSpPr>
          <a:xfrm>
            <a:off x="10017360" y="1643771"/>
            <a:ext cx="12017234" cy="4171320"/>
            <a:chOff x="0" y="0"/>
            <a:chExt cx="12017233" cy="4171318"/>
          </a:xfrm>
        </p:grpSpPr>
        <p:sp>
          <p:nvSpPr>
            <p:cNvPr id="139" name="Rectangle"/>
            <p:cNvSpPr/>
            <p:nvPr/>
          </p:nvSpPr>
          <p:spPr>
            <a:xfrm>
              <a:off x="0" y="0"/>
              <a:ext cx="8710969" cy="3373014"/>
            </a:xfrm>
            <a:prstGeom prst="rect">
              <a:avLst/>
            </a:prstGeom>
            <a:solidFill>
              <a:srgbClr val="FFFFFF"/>
            </a:solidFill>
            <a:ln w="38100" cap="flat">
              <a:solidFill>
                <a:srgbClr val="0365C0"/>
              </a:solidFill>
              <a:prstDash val="solid"/>
              <a:round/>
            </a:ln>
            <a:effectLst>
              <a:outerShdw blurRad="127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29756" tIns="29756" rIns="29756" bIns="29756" numCol="1" anchor="ctr">
              <a:noAutofit/>
            </a:bodyPr>
            <a:lstStyle/>
            <a:p>
              <a:pPr defTabSz="1300479">
                <a:defRPr sz="2400">
                  <a:solidFill>
                    <a:srgbClr val="0365C0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140" name="pdb api"/>
            <p:cNvSpPr txBox="1"/>
            <p:nvPr/>
          </p:nvSpPr>
          <p:spPr>
            <a:xfrm>
              <a:off x="1032762" y="215179"/>
              <a:ext cx="1570989" cy="610094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584200">
                <a:defRPr sz="3000" b="1"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pdb api</a:t>
              </a:r>
            </a:p>
          </p:txBody>
        </p:sp>
        <p:sp>
          <p:nvSpPr>
            <p:cNvPr id="141" name="RDkit"/>
            <p:cNvSpPr txBox="1"/>
            <p:nvPr/>
          </p:nvSpPr>
          <p:spPr>
            <a:xfrm>
              <a:off x="3747923" y="954504"/>
              <a:ext cx="1215123" cy="610094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584200">
                <a:defRPr sz="3000" b="1"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RDkit</a:t>
              </a:r>
            </a:p>
          </p:txBody>
        </p:sp>
        <p:sp>
          <p:nvSpPr>
            <p:cNvPr id="142" name="OpenMM tools"/>
            <p:cNvSpPr txBox="1"/>
            <p:nvPr/>
          </p:nvSpPr>
          <p:spPr>
            <a:xfrm>
              <a:off x="4957029" y="1619106"/>
              <a:ext cx="2929713" cy="610094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584200">
                <a:defRPr sz="3000" b="1"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OpenMM tools</a:t>
              </a:r>
            </a:p>
          </p:txBody>
        </p:sp>
        <p:sp>
          <p:nvSpPr>
            <p:cNvPr id="143" name="Amber tools"/>
            <p:cNvSpPr txBox="1"/>
            <p:nvPr/>
          </p:nvSpPr>
          <p:spPr>
            <a:xfrm>
              <a:off x="4061352" y="2181710"/>
              <a:ext cx="2456925" cy="610093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584200">
                <a:defRPr sz="3000" b="1"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Amber tools</a:t>
              </a:r>
            </a:p>
          </p:txBody>
        </p:sp>
        <p:sp>
          <p:nvSpPr>
            <p:cNvPr id="144" name="pdb2gmx"/>
            <p:cNvSpPr txBox="1"/>
            <p:nvPr/>
          </p:nvSpPr>
          <p:spPr>
            <a:xfrm>
              <a:off x="4329918" y="268473"/>
              <a:ext cx="1919792" cy="610093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584200">
                <a:defRPr sz="3000" b="1"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pdb2gmx</a:t>
              </a:r>
            </a:p>
          </p:txBody>
        </p:sp>
        <p:sp>
          <p:nvSpPr>
            <p:cNvPr id="145" name="[…]"/>
            <p:cNvSpPr txBox="1"/>
            <p:nvPr/>
          </p:nvSpPr>
          <p:spPr>
            <a:xfrm>
              <a:off x="7399211" y="2848104"/>
              <a:ext cx="1518152" cy="553243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29756" tIns="29756" rIns="29756" bIns="29756" numCol="1" anchor="t">
              <a:noAutofit/>
            </a:bodyPr>
            <a:lstStyle>
              <a:lvl1pPr algn="ctr" defTabSz="1300479">
                <a:defRPr sz="2000" b="1"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[…]</a:t>
              </a:r>
            </a:p>
          </p:txBody>
        </p:sp>
        <p:sp>
          <p:nvSpPr>
            <p:cNvPr id="146" name="GUI, TCL, bash, python, Perl … get creative"/>
            <p:cNvSpPr txBox="1"/>
            <p:nvPr/>
          </p:nvSpPr>
          <p:spPr>
            <a:xfrm>
              <a:off x="3561128" y="3466156"/>
              <a:ext cx="8456106" cy="705163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29756" tIns="29756" rIns="29756" bIns="29756" numCol="1" anchor="t">
              <a:noAutofit/>
            </a:bodyPr>
            <a:lstStyle>
              <a:lvl1pPr defTabSz="1300479">
                <a:defRPr sz="2000" b="1"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GUI, TCL, bash, python, Perl … get creative</a:t>
              </a:r>
            </a:p>
          </p:txBody>
        </p:sp>
        <p:pic>
          <p:nvPicPr>
            <p:cNvPr id="147" name="Screenshot 2023-07-21 at 14.04.17.png" descr="Screenshot 2023-07-21 at 14.04.17.png"/>
            <p:cNvPicPr>
              <a:picLocks noChangeAspect="1"/>
            </p:cNvPicPr>
            <p:nvPr/>
          </p:nvPicPr>
          <p:blipFill>
            <a:blip r:embed="rId3"/>
            <a:srcRect l="4321" t="35523" b="35523"/>
            <a:stretch>
              <a:fillRect/>
            </a:stretch>
          </p:blipFill>
          <p:spPr>
            <a:xfrm>
              <a:off x="745980" y="1056581"/>
              <a:ext cx="2639710" cy="79079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48" name="Image" descr="Image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99645" y="287122"/>
              <a:ext cx="1277476" cy="12774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49" name="Screenshot 2023-07-22 at 11.57.44.png" descr="Screenshot 2023-07-22 at 11.57.44.pn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06119" y="2035062"/>
              <a:ext cx="3319340" cy="118146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64" name="Group"/>
          <p:cNvGrpSpPr/>
          <p:nvPr/>
        </p:nvGrpSpPr>
        <p:grpSpPr>
          <a:xfrm>
            <a:off x="9536328" y="6114259"/>
            <a:ext cx="11839481" cy="3769494"/>
            <a:chOff x="0" y="0"/>
            <a:chExt cx="11839479" cy="3769492"/>
          </a:xfrm>
        </p:grpSpPr>
        <p:sp>
          <p:nvSpPr>
            <p:cNvPr id="151" name="Rectangle"/>
            <p:cNvSpPr/>
            <p:nvPr/>
          </p:nvSpPr>
          <p:spPr>
            <a:xfrm>
              <a:off x="0" y="0"/>
              <a:ext cx="9696454" cy="3754657"/>
            </a:xfrm>
            <a:prstGeom prst="rect">
              <a:avLst/>
            </a:prstGeom>
            <a:solidFill>
              <a:srgbClr val="FFFFFF"/>
            </a:solidFill>
            <a:ln w="38100" cap="flat">
              <a:solidFill>
                <a:srgbClr val="9BBB59"/>
              </a:solidFill>
              <a:prstDash val="solid"/>
              <a:round/>
            </a:ln>
            <a:effectLst>
              <a:outerShdw blurRad="127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29756" tIns="29756" rIns="29756" bIns="29756" numCol="1" anchor="ctr">
              <a:noAutofit/>
            </a:bodyPr>
            <a:lstStyle/>
            <a:p>
              <a:pPr defTabSz="1300479">
                <a:defRPr sz="2400"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152" name="Gromacs"/>
            <p:cNvSpPr txBox="1"/>
            <p:nvPr/>
          </p:nvSpPr>
          <p:spPr>
            <a:xfrm>
              <a:off x="1015191" y="353035"/>
              <a:ext cx="1925814" cy="767472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29756" tIns="29756" rIns="29756" bIns="29756" numCol="1" anchor="t">
              <a:noAutofit/>
            </a:bodyPr>
            <a:lstStyle>
              <a:lvl1pPr defTabSz="1300479">
                <a:defRPr sz="3000" b="1"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Gromacs</a:t>
              </a:r>
            </a:p>
          </p:txBody>
        </p:sp>
        <p:sp>
          <p:nvSpPr>
            <p:cNvPr id="153" name="Rectangle 5"/>
            <p:cNvSpPr txBox="1"/>
            <p:nvPr/>
          </p:nvSpPr>
          <p:spPr>
            <a:xfrm>
              <a:off x="2375138" y="1180804"/>
              <a:ext cx="258974" cy="519600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1800" u="sng">
                  <a:noFill/>
                  <a:latin typeface="Arial"/>
                  <a:ea typeface="Arial"/>
                  <a:cs typeface="Arial"/>
                  <a:sym typeface="Arial"/>
                  <a:hlinkClick r:id="rId6"/>
                </a:defRPr>
              </a:lvl1pPr>
            </a:lstStyle>
            <a:p>
              <a:pPr>
                <a:defRPr u="none">
                  <a:solidFill>
                    <a:srgbClr val="0365C0"/>
                  </a:solidFill>
                </a:defRPr>
              </a:pPr>
              <a:r>
                <a:rPr u="sng">
                  <a:noFill/>
                  <a:hlinkClick r:id="rId6"/>
                </a:rPr>
                <a:t> </a:t>
              </a:r>
            </a:p>
          </p:txBody>
        </p:sp>
        <p:sp>
          <p:nvSpPr>
            <p:cNvPr id="154" name="Amber"/>
            <p:cNvSpPr txBox="1"/>
            <p:nvPr/>
          </p:nvSpPr>
          <p:spPr>
            <a:xfrm>
              <a:off x="1451176" y="1324086"/>
              <a:ext cx="1696225" cy="553243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29756" tIns="29756" rIns="29756" bIns="29756" numCol="1" anchor="t">
              <a:noAutofit/>
            </a:bodyPr>
            <a:lstStyle>
              <a:lvl1pPr defTabSz="1300479">
                <a:defRPr sz="3000" b="1">
                  <a:solidFill>
                    <a:srgbClr val="C82506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Amber</a:t>
              </a:r>
            </a:p>
          </p:txBody>
        </p:sp>
        <p:sp>
          <p:nvSpPr>
            <p:cNvPr id="155" name="NAMD"/>
            <p:cNvSpPr txBox="1"/>
            <p:nvPr/>
          </p:nvSpPr>
          <p:spPr>
            <a:xfrm>
              <a:off x="3395984" y="1147162"/>
              <a:ext cx="1696224" cy="553243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29756" tIns="29756" rIns="29756" bIns="29756" numCol="1" anchor="t">
              <a:noAutofit/>
            </a:bodyPr>
            <a:lstStyle>
              <a:lvl1pPr defTabSz="1300479">
                <a:defRPr sz="3000" b="1"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NAMD</a:t>
              </a:r>
            </a:p>
          </p:txBody>
        </p:sp>
        <p:sp>
          <p:nvSpPr>
            <p:cNvPr id="156" name="OpenMM"/>
            <p:cNvSpPr txBox="1"/>
            <p:nvPr/>
          </p:nvSpPr>
          <p:spPr>
            <a:xfrm>
              <a:off x="5553936" y="384189"/>
              <a:ext cx="2329816" cy="705163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29756" tIns="29756" rIns="29756" bIns="29756" numCol="1" anchor="t">
              <a:noAutofit/>
            </a:bodyPr>
            <a:lstStyle>
              <a:lvl1pPr defTabSz="1300479">
                <a:defRPr sz="3000" b="1">
                  <a:solidFill>
                    <a:srgbClr val="C82506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OpenMM</a:t>
              </a:r>
            </a:p>
          </p:txBody>
        </p:sp>
        <p:sp>
          <p:nvSpPr>
            <p:cNvPr id="157" name="SOMD"/>
            <p:cNvSpPr txBox="1"/>
            <p:nvPr/>
          </p:nvSpPr>
          <p:spPr>
            <a:xfrm>
              <a:off x="5273339" y="2260623"/>
              <a:ext cx="1696224" cy="553243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29756" tIns="29756" rIns="29756" bIns="29756" numCol="1" anchor="t">
              <a:noAutofit/>
            </a:bodyPr>
            <a:lstStyle>
              <a:lvl1pPr defTabSz="1300479">
                <a:defRPr sz="3000" b="1">
                  <a:solidFill>
                    <a:srgbClr val="C82506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SOMD</a:t>
              </a:r>
            </a:p>
          </p:txBody>
        </p:sp>
        <p:sp>
          <p:nvSpPr>
            <p:cNvPr id="158" name="DLPoly"/>
            <p:cNvSpPr txBox="1"/>
            <p:nvPr/>
          </p:nvSpPr>
          <p:spPr>
            <a:xfrm>
              <a:off x="6829680" y="1322406"/>
              <a:ext cx="1696224" cy="553243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29756" tIns="29756" rIns="29756" bIns="29756" numCol="1" anchor="t">
              <a:noAutofit/>
            </a:bodyPr>
            <a:lstStyle>
              <a:lvl1pPr defTabSz="1300479">
                <a:defRPr sz="3000" b="1"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DLPoly</a:t>
              </a:r>
            </a:p>
          </p:txBody>
        </p:sp>
        <p:sp>
          <p:nvSpPr>
            <p:cNvPr id="159" name="Charmm"/>
            <p:cNvSpPr txBox="1"/>
            <p:nvPr/>
          </p:nvSpPr>
          <p:spPr>
            <a:xfrm>
              <a:off x="7993664" y="2537244"/>
              <a:ext cx="2329816" cy="705163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29756" tIns="29756" rIns="29756" bIns="29756" numCol="1" anchor="t">
              <a:noAutofit/>
            </a:bodyPr>
            <a:lstStyle>
              <a:lvl1pPr defTabSz="1300479">
                <a:defRPr sz="3000" b="1"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Charmm</a:t>
              </a:r>
            </a:p>
          </p:txBody>
        </p:sp>
        <p:sp>
          <p:nvSpPr>
            <p:cNvPr id="160" name="Python API"/>
            <p:cNvSpPr txBox="1"/>
            <p:nvPr/>
          </p:nvSpPr>
          <p:spPr>
            <a:xfrm>
              <a:off x="9768821" y="705199"/>
              <a:ext cx="1518152" cy="705164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29756" tIns="29756" rIns="29756" bIns="29756" numCol="1" anchor="t">
              <a:noAutofit/>
            </a:bodyPr>
            <a:lstStyle>
              <a:lvl1pPr defTabSz="1300479">
                <a:defRPr sz="2000" b="1">
                  <a:solidFill>
                    <a:srgbClr val="C82506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Python API</a:t>
              </a:r>
            </a:p>
          </p:txBody>
        </p:sp>
        <p:sp>
          <p:nvSpPr>
            <p:cNvPr id="161" name="[…]"/>
            <p:cNvSpPr txBox="1"/>
            <p:nvPr/>
          </p:nvSpPr>
          <p:spPr>
            <a:xfrm>
              <a:off x="8399495" y="3216250"/>
              <a:ext cx="1518152" cy="553243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29756" tIns="29756" rIns="29756" bIns="29756" numCol="1" anchor="t">
              <a:noAutofit/>
            </a:bodyPr>
            <a:lstStyle>
              <a:lvl1pPr algn="ctr" defTabSz="1300479">
                <a:defRPr sz="2000" b="1"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[…]</a:t>
              </a:r>
            </a:p>
          </p:txBody>
        </p:sp>
        <p:sp>
          <p:nvSpPr>
            <p:cNvPr id="162" name="mostly C++…"/>
            <p:cNvSpPr txBox="1"/>
            <p:nvPr/>
          </p:nvSpPr>
          <p:spPr>
            <a:xfrm>
              <a:off x="9919688" y="2537244"/>
              <a:ext cx="1919792" cy="1122486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29756" tIns="29756" rIns="29756" bIns="29756" numCol="1" anchor="t">
              <a:noAutofit/>
            </a:bodyPr>
            <a:lstStyle/>
            <a:p>
              <a:pPr defTabSz="1300479">
                <a:defRPr sz="2000" b="1"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r>
                <a:t>mostly C++</a:t>
              </a:r>
            </a:p>
            <a:p>
              <a:pPr defTabSz="1300479">
                <a:defRPr sz="2000" b="1"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r>
                <a:t>commandline</a:t>
              </a:r>
            </a:p>
          </p:txBody>
        </p:sp>
        <p:sp>
          <p:nvSpPr>
            <p:cNvPr id="163" name="BioSimSpace"/>
            <p:cNvSpPr txBox="1"/>
            <p:nvPr/>
          </p:nvSpPr>
          <p:spPr>
            <a:xfrm>
              <a:off x="794373" y="2821866"/>
              <a:ext cx="3319340" cy="553243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29756" tIns="29756" rIns="29756" bIns="29756" numCol="1" anchor="t">
              <a:noAutofit/>
            </a:bodyPr>
            <a:lstStyle>
              <a:lvl1pPr defTabSz="1300479">
                <a:defRPr sz="3000" b="1"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BioSimSpace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" grpId="4" animBg="1" advAuto="0"/>
      <p:bldP spid="121" grpId="1" animBg="1" advAuto="0"/>
      <p:bldP spid="124" grpId="2" animBg="1" advAuto="0"/>
      <p:bldP spid="127" grpId="3" animBg="1" advAuto="0"/>
      <p:bldP spid="138" grpId="6" animBg="1" advAuto="0"/>
      <p:bldP spid="164" grpId="5" animBg="1" advAuto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Content Placeholder 2"/>
          <p:cNvSpPr txBox="1">
            <a:spLocks noGrp="1"/>
          </p:cNvSpPr>
          <p:nvPr>
            <p:ph type="body" sz="quarter" idx="1"/>
          </p:nvPr>
        </p:nvSpPr>
        <p:spPr>
          <a:xfrm>
            <a:off x="2739787" y="2392807"/>
            <a:ext cx="18904426" cy="1944333"/>
          </a:xfrm>
          <a:prstGeom prst="rect">
            <a:avLst/>
          </a:prstGeom>
        </p:spPr>
        <p:txBody>
          <a:bodyPr/>
          <a:lstStyle>
            <a:lvl1pPr marL="0" indent="0" algn="ctr" defTabSz="1755647">
              <a:spcBef>
                <a:spcPts val="1900"/>
              </a:spcBef>
              <a:buSzTx/>
              <a:buNone/>
              <a:defRPr sz="6144" b="1">
                <a:solidFill>
                  <a:srgbClr val="1F497D"/>
                </a:solidFill>
              </a:defRPr>
            </a:lvl1pPr>
          </a:lstStyle>
          <a:p>
            <a:r>
              <a:t>Next: How to get ligand(s) into a protein and run a virtual screening after coffee</a:t>
            </a:r>
          </a:p>
        </p:txBody>
      </p:sp>
      <p:pic>
        <p:nvPicPr>
          <p:cNvPr id="373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9186" y="5132559"/>
            <a:ext cx="7608879" cy="569931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Title 1"/>
          <p:cNvSpPr txBox="1">
            <a:spLocks noGrp="1"/>
          </p:cNvSpPr>
          <p:nvPr>
            <p:ph type="title"/>
          </p:nvPr>
        </p:nvSpPr>
        <p:spPr>
          <a:xfrm>
            <a:off x="1676400" y="47393"/>
            <a:ext cx="21031200" cy="1117011"/>
          </a:xfrm>
          <a:prstGeom prst="rect">
            <a:avLst/>
          </a:prstGeom>
        </p:spPr>
        <p:txBody>
          <a:bodyPr/>
          <a:lstStyle/>
          <a:p>
            <a:r>
              <a:t>Let’s get started with understanding protein structures</a:t>
            </a:r>
          </a:p>
        </p:txBody>
      </p:sp>
      <p:sp>
        <p:nvSpPr>
          <p:cNvPr id="167" name="Get protein structure"/>
          <p:cNvSpPr/>
          <p:nvPr/>
        </p:nvSpPr>
        <p:spPr>
          <a:xfrm>
            <a:off x="2395334" y="1783132"/>
            <a:ext cx="2951428" cy="926879"/>
          </a:xfrm>
          <a:prstGeom prst="rect">
            <a:avLst/>
          </a:prstGeom>
          <a:solidFill>
            <a:srgbClr val="004D80"/>
          </a:solidFill>
          <a:ln w="12700">
            <a:miter lim="400000"/>
          </a:ln>
          <a:effectLst>
            <a:outerShdw blurRad="12700" dir="5400000" rotWithShape="0">
              <a:srgbClr val="000000">
                <a:alpha val="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9756" tIns="29756" rIns="29756" bIns="29756" anchor="ctr"/>
          <a:lstStyle>
            <a:lvl1pPr algn="ctr" defTabSz="1300479">
              <a:defRPr sz="3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Get protein structure</a:t>
            </a:r>
          </a:p>
        </p:txBody>
      </p:sp>
      <p:sp>
        <p:nvSpPr>
          <p:cNvPr id="168" name="Prep for simulation"/>
          <p:cNvSpPr/>
          <p:nvPr/>
        </p:nvSpPr>
        <p:spPr>
          <a:xfrm>
            <a:off x="2076299" y="3772628"/>
            <a:ext cx="3589498" cy="748653"/>
          </a:xfrm>
          <a:prstGeom prst="rect">
            <a:avLst/>
          </a:prstGeom>
          <a:solidFill>
            <a:srgbClr val="51A7F9"/>
          </a:solidFill>
          <a:ln w="12700">
            <a:miter lim="400000"/>
          </a:ln>
          <a:effectLst>
            <a:outerShdw blurRad="127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9756" tIns="29756" rIns="29756" bIns="29756" anchor="ctr"/>
          <a:lstStyle>
            <a:lvl1pPr algn="ctr" defTabSz="1300479">
              <a:defRPr sz="3000">
                <a:solidFill>
                  <a:srgbClr val="FFFFFF"/>
                </a:solidFill>
              </a:defRPr>
            </a:lvl1pPr>
          </a:lstStyle>
          <a:p>
            <a:r>
              <a:t>Prep for simulation</a:t>
            </a:r>
          </a:p>
        </p:txBody>
      </p:sp>
      <p:sp>
        <p:nvSpPr>
          <p:cNvPr id="169" name="Run Simulation Protocol"/>
          <p:cNvSpPr/>
          <p:nvPr/>
        </p:nvSpPr>
        <p:spPr>
          <a:xfrm>
            <a:off x="1336761" y="7385110"/>
            <a:ext cx="4956187" cy="1657021"/>
          </a:xfrm>
          <a:prstGeom prst="rect">
            <a:avLst/>
          </a:prstGeom>
          <a:solidFill>
            <a:srgbClr val="008F00">
              <a:alpha val="42803"/>
            </a:srgbClr>
          </a:solidFill>
          <a:ln w="12700">
            <a:solidFill>
              <a:srgbClr val="4F81BD">
                <a:alpha val="42803"/>
              </a:srgbClr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9756" tIns="29756" rIns="29756" bIns="29756" anchor="ctr"/>
          <a:lstStyle>
            <a:lvl1pPr algn="ctr" defTabSz="1300479">
              <a:defRPr sz="3000">
                <a:solidFill>
                  <a:srgbClr val="FFFFFF"/>
                </a:solidFill>
              </a:defRPr>
            </a:lvl1pPr>
          </a:lstStyle>
          <a:p>
            <a:r>
              <a:t>Run Simulation Protocol</a:t>
            </a:r>
          </a:p>
        </p:txBody>
      </p:sp>
      <p:sp>
        <p:nvSpPr>
          <p:cNvPr id="170" name="Simulation Analysis"/>
          <p:cNvSpPr/>
          <p:nvPr/>
        </p:nvSpPr>
        <p:spPr>
          <a:xfrm>
            <a:off x="1336761" y="10329077"/>
            <a:ext cx="4915130" cy="1168760"/>
          </a:xfrm>
          <a:prstGeom prst="rect">
            <a:avLst/>
          </a:prstGeom>
          <a:solidFill>
            <a:srgbClr val="942193">
              <a:alpha val="42803"/>
            </a:srgbClr>
          </a:solidFill>
          <a:ln w="12700">
            <a:solidFill>
              <a:srgbClr val="4F81BD">
                <a:alpha val="42803"/>
              </a:srgbClr>
            </a:solidFill>
          </a:ln>
          <a:effectLst>
            <a:outerShdw blurRad="12700" dir="5400000" rotWithShape="0">
              <a:srgbClr val="000000"/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9756" tIns="29756" rIns="29756" bIns="29756" anchor="ctr"/>
          <a:lstStyle>
            <a:lvl1pPr algn="ctr" defTabSz="1300479">
              <a:defRPr sz="3000">
                <a:solidFill>
                  <a:srgbClr val="FFFFFF"/>
                </a:solidFill>
              </a:defRPr>
            </a:lvl1pPr>
          </a:lstStyle>
          <a:p>
            <a:r>
              <a:t>Simulation Analysis</a:t>
            </a:r>
          </a:p>
        </p:txBody>
      </p:sp>
      <p:sp>
        <p:nvSpPr>
          <p:cNvPr id="171" name="Line"/>
          <p:cNvSpPr/>
          <p:nvPr/>
        </p:nvSpPr>
        <p:spPr>
          <a:xfrm>
            <a:off x="3814854" y="2858781"/>
            <a:ext cx="1" cy="765077"/>
          </a:xfrm>
          <a:prstGeom prst="line">
            <a:avLst/>
          </a:prstGeom>
          <a:ln w="38100">
            <a:solidFill>
              <a:srgbClr val="4F81BD"/>
            </a:solidFill>
            <a:tailEnd type="triangle"/>
          </a:ln>
          <a:effectLst>
            <a:outerShdw blurRad="12700" dir="5400000" rotWithShape="0">
              <a:srgbClr val="000000">
                <a:alpha val="38000"/>
              </a:srgbClr>
            </a:outerShdw>
          </a:effectLst>
        </p:spPr>
        <p:txBody>
          <a:bodyPr lIns="29756" tIns="29756" rIns="29756" bIns="29756"/>
          <a:lstStyle/>
          <a:p>
            <a:pPr defTabSz="1300479">
              <a:defRPr sz="2400"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72" name="Line"/>
          <p:cNvSpPr/>
          <p:nvPr/>
        </p:nvSpPr>
        <p:spPr>
          <a:xfrm>
            <a:off x="3808315" y="4699614"/>
            <a:ext cx="1" cy="765077"/>
          </a:xfrm>
          <a:prstGeom prst="line">
            <a:avLst/>
          </a:prstGeom>
          <a:ln w="38100">
            <a:solidFill>
              <a:srgbClr val="4F81BD"/>
            </a:solidFill>
            <a:tailEnd type="triangle"/>
          </a:ln>
          <a:effectLst>
            <a:outerShdw blurRad="12700" dir="5400000" rotWithShape="0">
              <a:srgbClr val="000000">
                <a:alpha val="38000"/>
              </a:srgbClr>
            </a:outerShdw>
          </a:effectLst>
        </p:spPr>
        <p:txBody>
          <a:bodyPr lIns="29756" tIns="29756" rIns="29756" bIns="29756"/>
          <a:lstStyle/>
          <a:p>
            <a:pPr defTabSz="1300479">
              <a:defRPr sz="2400"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73" name="Simulation setup"/>
          <p:cNvSpPr/>
          <p:nvPr/>
        </p:nvSpPr>
        <p:spPr>
          <a:xfrm>
            <a:off x="1684122" y="5590248"/>
            <a:ext cx="4373852" cy="748653"/>
          </a:xfrm>
          <a:prstGeom prst="rect">
            <a:avLst/>
          </a:prstGeom>
          <a:solidFill>
            <a:srgbClr val="009193">
              <a:alpha val="42803"/>
            </a:srgbClr>
          </a:solidFill>
          <a:ln w="12700">
            <a:miter lim="400000"/>
          </a:ln>
          <a:effectLst>
            <a:outerShdw blurRad="12700" dir="5400000" rotWithShape="0">
              <a:srgbClr val="000000"/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9756" tIns="29756" rIns="29756" bIns="29756" anchor="ctr"/>
          <a:lstStyle>
            <a:lvl1pPr algn="ctr" defTabSz="1300479">
              <a:defRPr sz="3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Simulation setup</a:t>
            </a:r>
          </a:p>
        </p:txBody>
      </p:sp>
      <p:sp>
        <p:nvSpPr>
          <p:cNvPr id="174" name="Line"/>
          <p:cNvSpPr/>
          <p:nvPr/>
        </p:nvSpPr>
        <p:spPr>
          <a:xfrm>
            <a:off x="3794325" y="6512887"/>
            <a:ext cx="1" cy="765077"/>
          </a:xfrm>
          <a:prstGeom prst="line">
            <a:avLst/>
          </a:prstGeom>
          <a:ln w="38100">
            <a:solidFill>
              <a:srgbClr val="4F81BD">
                <a:alpha val="42803"/>
              </a:srgbClr>
            </a:solidFill>
            <a:tailEnd type="triangle"/>
          </a:ln>
          <a:effectLst>
            <a:outerShdw blurRad="12700" dir="5400000" rotWithShape="0">
              <a:srgbClr val="000000">
                <a:alpha val="38000"/>
              </a:srgbClr>
            </a:outerShdw>
          </a:effectLst>
        </p:spPr>
        <p:txBody>
          <a:bodyPr lIns="29756" tIns="29756" rIns="29756" bIns="29756"/>
          <a:lstStyle/>
          <a:p>
            <a:pPr defTabSz="1300479">
              <a:defRPr sz="2400"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75" name="Line"/>
          <p:cNvSpPr/>
          <p:nvPr/>
        </p:nvSpPr>
        <p:spPr>
          <a:xfrm>
            <a:off x="3808314" y="9215846"/>
            <a:ext cx="1" cy="943303"/>
          </a:xfrm>
          <a:prstGeom prst="line">
            <a:avLst/>
          </a:prstGeom>
          <a:ln w="38100">
            <a:solidFill>
              <a:srgbClr val="4F81BD">
                <a:alpha val="42803"/>
              </a:srgbClr>
            </a:solidFill>
            <a:tailEnd type="triangle"/>
          </a:ln>
          <a:effectLst>
            <a:outerShdw blurRad="12700" dir="5400000" rotWithShape="0">
              <a:srgbClr val="000000">
                <a:alpha val="38000"/>
              </a:srgbClr>
            </a:outerShdw>
          </a:effectLst>
        </p:spPr>
        <p:txBody>
          <a:bodyPr lIns="29756" tIns="29756" rIns="29756" bIns="29756"/>
          <a:lstStyle/>
          <a:p>
            <a:pPr defTabSz="1300479">
              <a:defRPr sz="2400"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76" name="Rectangle"/>
          <p:cNvSpPr/>
          <p:nvPr/>
        </p:nvSpPr>
        <p:spPr>
          <a:xfrm>
            <a:off x="8706216" y="3199290"/>
            <a:ext cx="13502876" cy="7312283"/>
          </a:xfrm>
          <a:prstGeom prst="rect">
            <a:avLst/>
          </a:prstGeom>
          <a:solidFill>
            <a:srgbClr val="FFFFFF"/>
          </a:solidFill>
          <a:ln w="38100">
            <a:solidFill>
              <a:srgbClr val="0365C0"/>
            </a:solidFill>
          </a:ln>
          <a:effectLst>
            <a:outerShdw blurRad="12700" dir="5400000" rotWithShape="0">
              <a:srgbClr val="000000">
                <a:alpha val="35000"/>
              </a:srgbClr>
            </a:outerShdw>
          </a:effectLst>
        </p:spPr>
        <p:txBody>
          <a:bodyPr lIns="29756" tIns="29756" rIns="29756" bIns="29756" anchor="ctr"/>
          <a:lstStyle/>
          <a:p>
            <a:pPr defTabSz="1300479">
              <a:defRPr sz="2400">
                <a:solidFill>
                  <a:srgbClr val="0365C0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77" name="pdb api"/>
          <p:cNvSpPr txBox="1"/>
          <p:nvPr/>
        </p:nvSpPr>
        <p:spPr>
          <a:xfrm>
            <a:off x="11128696" y="4635217"/>
            <a:ext cx="2403575" cy="962929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584200">
              <a:defRPr sz="3500" b="1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pdb api</a:t>
            </a:r>
          </a:p>
        </p:txBody>
      </p:sp>
      <p:sp>
        <p:nvSpPr>
          <p:cNvPr id="178" name="RDkit"/>
          <p:cNvSpPr txBox="1"/>
          <p:nvPr/>
        </p:nvSpPr>
        <p:spPr>
          <a:xfrm>
            <a:off x="13320033" y="5374542"/>
            <a:ext cx="1925448" cy="943303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584200">
              <a:defRPr sz="3500" b="1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RDkit</a:t>
            </a:r>
          </a:p>
        </p:txBody>
      </p:sp>
      <p:sp>
        <p:nvSpPr>
          <p:cNvPr id="179" name="OpenMM tools"/>
          <p:cNvSpPr txBox="1"/>
          <p:nvPr/>
        </p:nvSpPr>
        <p:spPr>
          <a:xfrm>
            <a:off x="15052963" y="6039144"/>
            <a:ext cx="4071541" cy="109036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584200">
              <a:defRPr sz="3500" b="1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OpenMM tools</a:t>
            </a:r>
          </a:p>
        </p:txBody>
      </p:sp>
      <p:sp>
        <p:nvSpPr>
          <p:cNvPr id="180" name="pdb2gmx"/>
          <p:cNvSpPr txBox="1"/>
          <p:nvPr/>
        </p:nvSpPr>
        <p:spPr>
          <a:xfrm>
            <a:off x="14497758" y="3841908"/>
            <a:ext cx="3223257" cy="1103997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584200">
              <a:defRPr sz="3500" b="1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pdb2gmx</a:t>
            </a:r>
          </a:p>
        </p:txBody>
      </p:sp>
      <p:sp>
        <p:nvSpPr>
          <p:cNvPr id="181" name="[…]"/>
          <p:cNvSpPr txBox="1"/>
          <p:nvPr/>
        </p:nvSpPr>
        <p:spPr>
          <a:xfrm>
            <a:off x="20897570" y="9623045"/>
            <a:ext cx="1518152" cy="765077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9756" tIns="29756" rIns="29756" bIns="29756"/>
          <a:lstStyle>
            <a:lvl1pPr algn="ctr" defTabSz="1300479">
              <a:defRPr sz="4000" b="1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[…]</a:t>
            </a:r>
          </a:p>
        </p:txBody>
      </p:sp>
      <p:sp>
        <p:nvSpPr>
          <p:cNvPr id="182" name="GUI, TCL, bash, python, Perl … get creative"/>
          <p:cNvSpPr txBox="1"/>
          <p:nvPr/>
        </p:nvSpPr>
        <p:spPr>
          <a:xfrm>
            <a:off x="13761826" y="11264858"/>
            <a:ext cx="8456106" cy="705164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9756" tIns="29756" rIns="29756" bIns="29756"/>
          <a:lstStyle>
            <a:lvl1pPr defTabSz="1300479">
              <a:defRPr sz="2000" b="1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GUI, TCL, bash, python, Perl … get creative</a:t>
            </a:r>
          </a:p>
        </p:txBody>
      </p:sp>
      <p:pic>
        <p:nvPicPr>
          <p:cNvPr id="183" name="Screenshot 2023-07-21 at 14.04.17.png" descr="Screenshot 2023-07-21 at 14.04.17.png"/>
          <p:cNvPicPr>
            <a:picLocks noChangeAspect="1"/>
          </p:cNvPicPr>
          <p:nvPr/>
        </p:nvPicPr>
        <p:blipFill>
          <a:blip r:embed="rId2"/>
          <a:srcRect l="4321" t="35523" b="35523"/>
          <a:stretch>
            <a:fillRect/>
          </a:stretch>
        </p:blipFill>
        <p:spPr>
          <a:xfrm>
            <a:off x="9043265" y="6026143"/>
            <a:ext cx="4071682" cy="1219775"/>
          </a:xfrm>
          <a:prstGeom prst="rect">
            <a:avLst/>
          </a:prstGeom>
          <a:ln w="12700">
            <a:miter lim="400000"/>
          </a:ln>
        </p:spPr>
      </p:pic>
      <p:pic>
        <p:nvPicPr>
          <p:cNvPr id="184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00404" y="3832348"/>
            <a:ext cx="2215834" cy="2215833"/>
          </a:xfrm>
          <a:prstGeom prst="rect">
            <a:avLst/>
          </a:prstGeom>
          <a:ln w="12700">
            <a:miter lim="400000"/>
          </a:ln>
        </p:spPr>
      </p:pic>
      <p:pic>
        <p:nvPicPr>
          <p:cNvPr id="185" name="Screenshot 2023-07-22 at 11.57.44.png" descr="Screenshot 2023-07-22 at 11.57.44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52038" y="8026572"/>
            <a:ext cx="5360474" cy="1907966"/>
          </a:xfrm>
          <a:prstGeom prst="rect">
            <a:avLst/>
          </a:prstGeom>
          <a:ln w="12700">
            <a:miter lim="400000"/>
          </a:ln>
        </p:spPr>
      </p:pic>
      <p:pic>
        <p:nvPicPr>
          <p:cNvPr id="186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95476" y="3480204"/>
            <a:ext cx="2639157" cy="923706"/>
          </a:xfrm>
          <a:prstGeom prst="rect">
            <a:avLst/>
          </a:prstGeom>
          <a:ln w="12700">
            <a:miter lim="400000"/>
          </a:ln>
        </p:spPr>
      </p:pic>
      <p:pic>
        <p:nvPicPr>
          <p:cNvPr id="187" name="Image" descr="Imag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407742" y="7268142"/>
            <a:ext cx="2639156" cy="2639156"/>
          </a:xfrm>
          <a:prstGeom prst="rect">
            <a:avLst/>
          </a:prstGeom>
          <a:ln w="12700">
            <a:miter lim="400000"/>
          </a:ln>
        </p:spPr>
      </p:pic>
      <p:sp>
        <p:nvSpPr>
          <p:cNvPr id="188" name="Amber tools"/>
          <p:cNvSpPr txBox="1"/>
          <p:nvPr/>
        </p:nvSpPr>
        <p:spPr>
          <a:xfrm>
            <a:off x="13947756" y="7268142"/>
            <a:ext cx="2882581" cy="130725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584200">
              <a:defRPr sz="3500" b="1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Amber tools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Title 1"/>
          <p:cNvSpPr txBox="1">
            <a:spLocks noGrp="1"/>
          </p:cNvSpPr>
          <p:nvPr>
            <p:ph type="title"/>
          </p:nvPr>
        </p:nvSpPr>
        <p:spPr>
          <a:xfrm>
            <a:off x="1676400" y="5895828"/>
            <a:ext cx="21031200" cy="2651127"/>
          </a:xfrm>
          <a:prstGeom prst="rect">
            <a:avLst/>
          </a:prstGeom>
        </p:spPr>
        <p:txBody>
          <a:bodyPr/>
          <a:lstStyle>
            <a:lvl1pPr>
              <a:defRPr sz="7000"/>
            </a:lvl1pPr>
          </a:lstStyle>
          <a:p>
            <a:r>
              <a:t>Part 1: I have a protein I want to model, now what?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Screenshot 2023-07-21 at 14.04.17.png" descr="Screenshot 2023-07-21 at 14.04.17.png"/>
          <p:cNvPicPr>
            <a:picLocks noChangeAspect="1"/>
          </p:cNvPicPr>
          <p:nvPr/>
        </p:nvPicPr>
        <p:blipFill>
          <a:blip r:embed="rId2"/>
          <a:srcRect l="4321"/>
          <a:stretch>
            <a:fillRect/>
          </a:stretch>
        </p:blipFill>
        <p:spPr>
          <a:xfrm>
            <a:off x="2462242" y="1513416"/>
            <a:ext cx="5063279" cy="5239057"/>
          </a:xfrm>
          <a:prstGeom prst="rect">
            <a:avLst/>
          </a:prstGeom>
          <a:ln w="12700">
            <a:miter lim="400000"/>
          </a:ln>
        </p:spPr>
      </p:pic>
      <p:pic>
        <p:nvPicPr>
          <p:cNvPr id="193" name="Screenshot 2023-07-21 at 14.05.40.png" descr="Screenshot 2023-07-21 at 14.05.4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834" y="5365273"/>
            <a:ext cx="9422148" cy="6837311"/>
          </a:xfrm>
          <a:prstGeom prst="rect">
            <a:avLst/>
          </a:prstGeom>
          <a:ln w="12700">
            <a:miter lim="400000"/>
          </a:ln>
        </p:spPr>
      </p:pic>
      <p:pic>
        <p:nvPicPr>
          <p:cNvPr id="194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42480" y="3201380"/>
            <a:ext cx="2481959" cy="2481959"/>
          </a:xfrm>
          <a:prstGeom prst="rect">
            <a:avLst/>
          </a:prstGeom>
          <a:ln w="12700">
            <a:miter lim="400000"/>
          </a:ln>
        </p:spPr>
      </p:pic>
      <p:pic>
        <p:nvPicPr>
          <p:cNvPr id="195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59872" y="6705896"/>
            <a:ext cx="6807201" cy="4775201"/>
          </a:xfrm>
          <a:prstGeom prst="rect">
            <a:avLst/>
          </a:prstGeom>
          <a:ln w="12700">
            <a:miter lim="400000"/>
          </a:ln>
        </p:spPr>
      </p:pic>
      <p:sp>
        <p:nvSpPr>
          <p:cNvPr id="196" name="Flare"/>
          <p:cNvSpPr txBox="1"/>
          <p:nvPr/>
        </p:nvSpPr>
        <p:spPr>
          <a:xfrm>
            <a:off x="12737538" y="5817708"/>
            <a:ext cx="1713317" cy="94488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tIns="91439" bIns="91439">
            <a:spAutoFit/>
          </a:bodyPr>
          <a:lstStyle>
            <a:lvl1pPr>
              <a:defRPr b="1"/>
            </a:lvl1pPr>
          </a:lstStyle>
          <a:p>
            <a:r>
              <a:t>Flare</a:t>
            </a:r>
          </a:p>
        </p:txBody>
      </p:sp>
      <p:sp>
        <p:nvSpPr>
          <p:cNvPr id="197" name="Title 1"/>
          <p:cNvSpPr txBox="1">
            <a:spLocks noGrp="1"/>
          </p:cNvSpPr>
          <p:nvPr>
            <p:ph type="title"/>
          </p:nvPr>
        </p:nvSpPr>
        <p:spPr>
          <a:xfrm>
            <a:off x="2799060" y="-23885"/>
            <a:ext cx="18785880" cy="1181554"/>
          </a:xfrm>
          <a:prstGeom prst="rect">
            <a:avLst/>
          </a:prstGeom>
        </p:spPr>
        <p:txBody>
          <a:bodyPr/>
          <a:lstStyle>
            <a:lvl1pPr defTabSz="1664208">
              <a:defRPr sz="5460"/>
            </a:lvl1pPr>
          </a:lstStyle>
          <a:p>
            <a:r>
              <a:t>Black-box protein setup tools can help with protein prep</a:t>
            </a:r>
          </a:p>
        </p:txBody>
      </p:sp>
      <p:pic>
        <p:nvPicPr>
          <p:cNvPr id="198" name="Screenshot 2023-07-22 at 11.57.44.png" descr="Screenshot 2023-07-22 at 11.57.44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071307" y="3143438"/>
            <a:ext cx="5560340" cy="1979104"/>
          </a:xfrm>
          <a:prstGeom prst="rect">
            <a:avLst/>
          </a:prstGeom>
          <a:ln w="12700">
            <a:miter lim="400000"/>
          </a:ln>
        </p:spPr>
      </p:pic>
      <p:sp>
        <p:nvSpPr>
          <p:cNvPr id="199" name="More on this in the afternoon"/>
          <p:cNvSpPr txBox="1"/>
          <p:nvPr/>
        </p:nvSpPr>
        <p:spPr>
          <a:xfrm>
            <a:off x="18538654" y="8146388"/>
            <a:ext cx="5205984" cy="170688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tIns="91439" bIns="91439">
            <a:spAutoFit/>
          </a:bodyPr>
          <a:lstStyle>
            <a:lvl1pPr algn="ctr">
              <a:defRPr b="1"/>
            </a:lvl1pPr>
          </a:lstStyle>
          <a:p>
            <a:r>
              <a:t>More on this in the afternoon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Title 1"/>
          <p:cNvSpPr txBox="1">
            <a:spLocks noGrp="1"/>
          </p:cNvSpPr>
          <p:nvPr>
            <p:ph type="title"/>
          </p:nvPr>
        </p:nvSpPr>
        <p:spPr>
          <a:xfrm>
            <a:off x="667017" y="-206474"/>
            <a:ext cx="23049966" cy="1320432"/>
          </a:xfrm>
          <a:prstGeom prst="rect">
            <a:avLst/>
          </a:prstGeom>
        </p:spPr>
        <p:txBody>
          <a:bodyPr/>
          <a:lstStyle/>
          <a:p>
            <a:r>
              <a:t>What things are important to look out for in protein prep?</a:t>
            </a:r>
          </a:p>
        </p:txBody>
      </p:sp>
      <p:sp>
        <p:nvSpPr>
          <p:cNvPr id="202" name="Go to Menti.com: and enter 2627 8018"/>
          <p:cNvSpPr txBox="1"/>
          <p:nvPr/>
        </p:nvSpPr>
        <p:spPr>
          <a:xfrm>
            <a:off x="5572101" y="2059426"/>
            <a:ext cx="11593645" cy="94488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tIns="91439" bIns="91439">
            <a:spAutoFit/>
          </a:bodyPr>
          <a:lstStyle>
            <a:lvl1pPr defTabSz="457200">
              <a:defRPr b="1">
                <a:solidFill>
                  <a:srgbClr val="000000">
                    <a:alpha val="74902"/>
                  </a:srgbClr>
                </a:solidFill>
              </a:defRPr>
            </a:lvl1pPr>
          </a:lstStyle>
          <a:p>
            <a:r>
              <a:t>Go to Menti.com: and enter 2627 8018</a:t>
            </a:r>
          </a:p>
        </p:txBody>
      </p:sp>
      <p:pic>
        <p:nvPicPr>
          <p:cNvPr id="203" name="mentimeter_qr_code.png" descr="mentimeter_qr_cod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8674" y="3256487"/>
            <a:ext cx="9160499" cy="91604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3905" y="2642192"/>
            <a:ext cx="12700001" cy="7136726"/>
          </a:xfrm>
          <a:prstGeom prst="rect">
            <a:avLst/>
          </a:prstGeom>
          <a:ln w="12700">
            <a:miter lim="400000"/>
          </a:ln>
        </p:spPr>
      </p:pic>
      <p:pic>
        <p:nvPicPr>
          <p:cNvPr id="206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8505" y="2642192"/>
            <a:ext cx="13282604" cy="7464118"/>
          </a:xfrm>
          <a:prstGeom prst="rect">
            <a:avLst/>
          </a:prstGeom>
          <a:ln w="12700">
            <a:miter lim="400000"/>
          </a:ln>
        </p:spPr>
      </p:pic>
      <p:sp>
        <p:nvSpPr>
          <p:cNvPr id="207" name="Title 1"/>
          <p:cNvSpPr txBox="1">
            <a:spLocks noGrp="1"/>
          </p:cNvSpPr>
          <p:nvPr>
            <p:ph type="title"/>
          </p:nvPr>
        </p:nvSpPr>
        <p:spPr>
          <a:xfrm>
            <a:off x="1294691" y="-49327"/>
            <a:ext cx="21794618" cy="1226358"/>
          </a:xfrm>
          <a:prstGeom prst="rect">
            <a:avLst/>
          </a:prstGeom>
        </p:spPr>
        <p:txBody>
          <a:bodyPr/>
          <a:lstStyle>
            <a:lvl1pPr defTabSz="1773936">
              <a:defRPr sz="6790"/>
            </a:lvl1pPr>
          </a:lstStyle>
          <a:p>
            <a:r>
              <a:t>Crystal structures provide electron densities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6" grpId="1" animBg="1" advAuto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Title 1"/>
          <p:cNvSpPr txBox="1">
            <a:spLocks noGrp="1"/>
          </p:cNvSpPr>
          <p:nvPr>
            <p:ph type="title"/>
          </p:nvPr>
        </p:nvSpPr>
        <p:spPr>
          <a:xfrm>
            <a:off x="1648623" y="3056"/>
            <a:ext cx="21510931" cy="1301430"/>
          </a:xfrm>
          <a:prstGeom prst="rect">
            <a:avLst/>
          </a:prstGeom>
        </p:spPr>
        <p:txBody>
          <a:bodyPr/>
          <a:lstStyle>
            <a:lvl1pPr>
              <a:defRPr sz="6400"/>
            </a:lvl1pPr>
          </a:lstStyle>
          <a:p>
            <a:r>
              <a:t>Crystal structures are models with potential errors</a:t>
            </a:r>
          </a:p>
        </p:txBody>
      </p:sp>
      <p:pic>
        <p:nvPicPr>
          <p:cNvPr id="21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86235" y="2461222"/>
            <a:ext cx="5892129" cy="8793556"/>
          </a:xfrm>
          <a:prstGeom prst="rect">
            <a:avLst/>
          </a:prstGeom>
          <a:ln w="12700">
            <a:miter lim="400000"/>
          </a:ln>
        </p:spPr>
      </p:pic>
      <p:sp>
        <p:nvSpPr>
          <p:cNvPr id="211" name="https://swift.cmbi.umcn.nl/teach/pdbad/"/>
          <p:cNvSpPr txBox="1"/>
          <p:nvPr/>
        </p:nvSpPr>
        <p:spPr>
          <a:xfrm>
            <a:off x="1507431" y="10164036"/>
            <a:ext cx="8872618" cy="927914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tIns="91439" bIns="91439">
            <a:spAutoFit/>
          </a:bodyPr>
          <a:lstStyle/>
          <a:p>
            <a:pPr defTabSz="457200">
              <a:lnSpc>
                <a:spcPts val="5500"/>
              </a:lnSpc>
              <a:defRPr sz="3733" u="sng">
                <a:solidFill>
                  <a:srgbClr val="0000EE"/>
                </a:solidFill>
                <a:uFill>
                  <a:solidFill>
                    <a:srgbClr val="0000EE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>
                <a:solidFill>
                  <a:srgbClr val="9454C3"/>
                </a:solidFill>
                <a:uFill>
                  <a:solidFill>
                    <a:srgbClr val="9454C3"/>
                  </a:solidFill>
                </a:uFill>
                <a:hlinkClick r:id="rId3"/>
              </a:rPr>
              <a:t>https://swift.cmbi.umcn.nl/teach/pdbad/</a:t>
            </a:r>
            <a:r>
              <a:rPr u="none">
                <a:solidFill>
                  <a:srgbClr val="000000"/>
                </a:solidFill>
              </a:rPr>
              <a:t> </a:t>
            </a:r>
            <a:endParaRPr sz="1200"/>
          </a:p>
        </p:txBody>
      </p:sp>
      <p:sp>
        <p:nvSpPr>
          <p:cNvPr id="212" name="Gert Vriend (author of WHAT_CHECK)"/>
          <p:cNvSpPr txBox="1"/>
          <p:nvPr/>
        </p:nvSpPr>
        <p:spPr>
          <a:xfrm>
            <a:off x="14284061" y="11605955"/>
            <a:ext cx="8185605" cy="741105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tIns="91439" bIns="91439">
            <a:spAutoFit/>
          </a:bodyPr>
          <a:lstStyle>
            <a:lvl1pPr defTabSz="457200">
              <a:lnSpc>
                <a:spcPts val="5500"/>
              </a:lnSpc>
              <a:defRPr sz="3733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Gert Vriend (author of WHAT_CHECK)</a:t>
            </a:r>
          </a:p>
        </p:txBody>
      </p:sp>
      <p:pic>
        <p:nvPicPr>
          <p:cNvPr id="213" name="Screenshot 2023-07-21 at 14.22.55.png" descr="Screenshot 2023-07-21 at 14.22.55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8261" y="2963849"/>
            <a:ext cx="12439865" cy="4332142"/>
          </a:xfrm>
          <a:prstGeom prst="rect">
            <a:avLst/>
          </a:prstGeom>
          <a:ln w="12700">
            <a:miter lim="400000"/>
          </a:ln>
        </p:spPr>
      </p:pic>
      <p:sp>
        <p:nvSpPr>
          <p:cNvPr id="214" name="Examples of errors/oddities in PDB structures"/>
          <p:cNvSpPr txBox="1"/>
          <p:nvPr/>
        </p:nvSpPr>
        <p:spPr>
          <a:xfrm>
            <a:off x="1485902" y="9307365"/>
            <a:ext cx="11304525" cy="790446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tIns="91439" bIns="91439">
            <a:spAutoFit/>
          </a:bodyPr>
          <a:lstStyle>
            <a:lvl1pPr defTabSz="457200">
              <a:lnSpc>
                <a:spcPts val="5800"/>
              </a:lnSpc>
              <a:defRPr sz="4000" b="1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Examples of errors/oddities in PDB structures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V-Helvetica">
  <a:themeElements>
    <a:clrScheme name="V-Helvetica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0000FF"/>
      </a:hlink>
      <a:folHlink>
        <a:srgbClr val="FF00FF"/>
      </a:folHlink>
    </a:clrScheme>
    <a:fontScheme name="V-Helvetica">
      <a:majorFont>
        <a:latin typeface="Helvetica Neue Light"/>
        <a:ea typeface="Helvetica Neue Light"/>
        <a:cs typeface="Helvetica Neue Light"/>
      </a:majorFont>
      <a:minorFont>
        <a:latin typeface="Calibri"/>
        <a:ea typeface="Calibri"/>
        <a:cs typeface="Calibri"/>
      </a:minorFont>
    </a:fontScheme>
    <a:fmtScheme name="V-Helvetic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91439" rIns="91439" bIns="9143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Franklin Gothic Book"/>
            <a:ea typeface="Franklin Gothic Book"/>
            <a:cs typeface="Franklin Gothic Book"/>
            <a:sym typeface="Franklin Gothic Boo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25400" cap="flat">
          <a:noFill/>
          <a:miter lim="400000"/>
        </a:ln>
        <a:effectLst/>
        <a:sp3d/>
      </a:spPr>
      <a:bodyPr rot="0" spcFirstLastPara="1" vertOverflow="overflow" horzOverflow="overflow" vert="horz" wrap="square" lIns="91439" tIns="91439" rIns="91439" bIns="9143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"/>
            <a:ea typeface="Helvetica"/>
            <a:cs typeface="Helvetica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V-Helvetica">
  <a:themeElements>
    <a:clrScheme name="V-Helvetica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0000FF"/>
      </a:hlink>
      <a:folHlink>
        <a:srgbClr val="FF00FF"/>
      </a:folHlink>
    </a:clrScheme>
    <a:fontScheme name="V-Helvetica">
      <a:majorFont>
        <a:latin typeface="Helvetica Neue Light"/>
        <a:ea typeface="Helvetica Neue Light"/>
        <a:cs typeface="Helvetica Neue Light"/>
      </a:majorFont>
      <a:minorFont>
        <a:latin typeface="Calibri"/>
        <a:ea typeface="Calibri"/>
        <a:cs typeface="Calibri"/>
      </a:minorFont>
    </a:fontScheme>
    <a:fmtScheme name="V-Helvetic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91439" rIns="91439" bIns="9143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Franklin Gothic Book"/>
            <a:ea typeface="Franklin Gothic Book"/>
            <a:cs typeface="Franklin Gothic Book"/>
            <a:sym typeface="Franklin Gothic Boo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25400" cap="flat">
          <a:noFill/>
          <a:miter lim="400000"/>
        </a:ln>
        <a:effectLst/>
        <a:sp3d/>
      </a:spPr>
      <a:bodyPr rot="0" spcFirstLastPara="1" vertOverflow="overflow" horzOverflow="overflow" vert="horz" wrap="square" lIns="91439" tIns="91439" rIns="91439" bIns="9143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"/>
            <a:ea typeface="Helvetica"/>
            <a:cs typeface="Helvetica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1014</Words>
  <Application>Microsoft Office PowerPoint</Application>
  <PresentationFormat>Custom</PresentationFormat>
  <Paragraphs>211</Paragraphs>
  <Slides>30</Slides>
  <Notes>0</Notes>
  <HiddenSlides>2</HiddenSlides>
  <MMClips>1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41" baseType="lpstr">
      <vt:lpstr>Arial</vt:lpstr>
      <vt:lpstr>Calibri</vt:lpstr>
      <vt:lpstr>Franklin Gothic Book</vt:lpstr>
      <vt:lpstr>Helvetica</vt:lpstr>
      <vt:lpstr>Helvetica Light</vt:lpstr>
      <vt:lpstr>Helvetica Neue</vt:lpstr>
      <vt:lpstr>Helvetica Neue Light</vt:lpstr>
      <vt:lpstr>Helvetica Neue Medium</vt:lpstr>
      <vt:lpstr>Symbol</vt:lpstr>
      <vt:lpstr>Times Roman</vt:lpstr>
      <vt:lpstr>V-Helvetica</vt:lpstr>
      <vt:lpstr>PowerPoint Presentation</vt:lpstr>
      <vt:lpstr>General Information</vt:lpstr>
      <vt:lpstr>A typical workflow for molecular dynamics</vt:lpstr>
      <vt:lpstr>Let’s get started with understanding protein structures</vt:lpstr>
      <vt:lpstr>Part 1: I have a protein I want to model, now what?</vt:lpstr>
      <vt:lpstr>Black-box protein setup tools can help with protein prep</vt:lpstr>
      <vt:lpstr>What things are important to look out for in protein prep?</vt:lpstr>
      <vt:lpstr>Crystal structures provide electron densities</vt:lpstr>
      <vt:lpstr>Crystal structures are models with potential errors</vt:lpstr>
      <vt:lpstr>Crystal structures are models derived from electron densities</vt:lpstr>
      <vt:lpstr>Crystal structures are models derived from electron densities</vt:lpstr>
      <vt:lpstr>Alternative conformations of side chains - NGH flips</vt:lpstr>
      <vt:lpstr>Ligand densities can also have creative input from the crystallographer</vt:lpstr>
      <vt:lpstr>Picking the best crystal structure requires care</vt:lpstr>
      <vt:lpstr>The RCSB PDB report can help with choosing structures</vt:lpstr>
      <vt:lpstr>The Iridium score can help assess the trustworthiness of an X-ray structure</vt:lpstr>
      <vt:lpstr>Missing information in structures: Hydrogen atoms</vt:lpstr>
      <vt:lpstr>How to choose the right tautomer?</vt:lpstr>
      <vt:lpstr>How to choose the right tautomer and protonation state?</vt:lpstr>
      <vt:lpstr>We need to worry about pKa to decide protonation</vt:lpstr>
      <vt:lpstr>Amino acids that need protonation state consideration</vt:lpstr>
      <vt:lpstr>What if the best structure has missing residues?</vt:lpstr>
      <vt:lpstr>AlphaFold2 structures have no missing residues or atoms</vt:lpstr>
      <vt:lpstr>AlphaFold2 structures can have unreliable areas</vt:lpstr>
      <vt:lpstr>What is missing in this very good structure?</vt:lpstr>
      <vt:lpstr>Trypsin</vt:lpstr>
      <vt:lpstr>Tools that will help with all of this</vt:lpstr>
      <vt:lpstr>Let’s try some protein prep out!</vt:lpstr>
      <vt:lpstr>What about ligands and co-factors?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DEGIACOMI, MATTEO T.</cp:lastModifiedBy>
  <cp:revision>1</cp:revision>
  <dcterms:modified xsi:type="dcterms:W3CDTF">2024-07-16T16:38:37Z</dcterms:modified>
</cp:coreProperties>
</file>